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34"/>
  </p:notesMasterIdLst>
  <p:sldIdLst>
    <p:sldId id="256" r:id="rId5"/>
    <p:sldId id="1150" r:id="rId6"/>
    <p:sldId id="1151" r:id="rId7"/>
    <p:sldId id="355" r:id="rId8"/>
    <p:sldId id="266" r:id="rId9"/>
    <p:sldId id="336" r:id="rId10"/>
    <p:sldId id="337" r:id="rId11"/>
    <p:sldId id="338" r:id="rId12"/>
    <p:sldId id="1146" r:id="rId13"/>
    <p:sldId id="357" r:id="rId14"/>
    <p:sldId id="358" r:id="rId15"/>
    <p:sldId id="482" r:id="rId16"/>
    <p:sldId id="1148" r:id="rId17"/>
    <p:sldId id="1149" r:id="rId18"/>
    <p:sldId id="1136" r:id="rId19"/>
    <p:sldId id="258" r:id="rId20"/>
    <p:sldId id="261" r:id="rId21"/>
    <p:sldId id="1147" r:id="rId22"/>
    <p:sldId id="262" r:id="rId23"/>
    <p:sldId id="1070" r:id="rId24"/>
    <p:sldId id="1137" r:id="rId25"/>
    <p:sldId id="1138" r:id="rId26"/>
    <p:sldId id="1139" r:id="rId27"/>
    <p:sldId id="259" r:id="rId28"/>
    <p:sldId id="1140" r:id="rId29"/>
    <p:sldId id="1141" r:id="rId30"/>
    <p:sldId id="1142" r:id="rId31"/>
    <p:sldId id="263" r:id="rId32"/>
    <p:sldId id="26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37CF8-079B-3346-B525-6EF90B1EC1FA}" v="2" dt="2022-04-05T18:09:04.846"/>
    <p1510:client id="{A2793D84-AB5D-93EC-8AC3-4CAC94701D37}" v="1" dt="2023-01-18T20:17:24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73"/>
    <p:restoredTop sz="64626"/>
  </p:normalViewPr>
  <p:slideViewPr>
    <p:cSldViewPr snapToGrid="0" snapToObjects="1">
      <p:cViewPr varScale="1">
        <p:scale>
          <a:sx n="80" d="100"/>
          <a:sy n="80" d="100"/>
        </p:scale>
        <p:origin x="1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ina Baker" userId="e9dd2941-2cdf-4f0b-895b-28c1f961bd78" providerId="ADAL" clId="{5E837CF8-079B-3346-B525-6EF90B1EC1FA}"/>
    <pc:docChg chg="modSld">
      <pc:chgData name="Megina Baker" userId="e9dd2941-2cdf-4f0b-895b-28c1f961bd78" providerId="ADAL" clId="{5E837CF8-079B-3346-B525-6EF90B1EC1FA}" dt="2022-04-05T18:09:32.017" v="62" actId="20577"/>
      <pc:docMkLst>
        <pc:docMk/>
      </pc:docMkLst>
      <pc:sldChg chg="modSp mod">
        <pc:chgData name="Megina Baker" userId="e9dd2941-2cdf-4f0b-895b-28c1f961bd78" providerId="ADAL" clId="{5E837CF8-079B-3346-B525-6EF90B1EC1FA}" dt="2022-04-05T18:09:32.017" v="62" actId="20577"/>
        <pc:sldMkLst>
          <pc:docMk/>
          <pc:sldMk cId="1016093765" sldId="358"/>
        </pc:sldMkLst>
        <pc:spChg chg="mod">
          <ac:chgData name="Megina Baker" userId="e9dd2941-2cdf-4f0b-895b-28c1f961bd78" providerId="ADAL" clId="{5E837CF8-079B-3346-B525-6EF90B1EC1FA}" dt="2022-04-05T18:09:32.017" v="62" actId="20577"/>
          <ac:spMkLst>
            <pc:docMk/>
            <pc:sldMk cId="1016093765" sldId="358"/>
            <ac:spMk id="30721" creationId="{FF3C0F83-4E5F-5542-8DCF-0C49F23860DE}"/>
          </ac:spMkLst>
        </pc:spChg>
      </pc:sldChg>
      <pc:sldChg chg="modSp mod">
        <pc:chgData name="Megina Baker" userId="e9dd2941-2cdf-4f0b-895b-28c1f961bd78" providerId="ADAL" clId="{5E837CF8-079B-3346-B525-6EF90B1EC1FA}" dt="2022-04-05T18:09:16.327" v="26" actId="1076"/>
        <pc:sldMkLst>
          <pc:docMk/>
          <pc:sldMk cId="3904140396" sldId="1151"/>
        </pc:sldMkLst>
        <pc:spChg chg="mod">
          <ac:chgData name="Megina Baker" userId="e9dd2941-2cdf-4f0b-895b-28c1f961bd78" providerId="ADAL" clId="{5E837CF8-079B-3346-B525-6EF90B1EC1FA}" dt="2022-04-05T18:09:09.849" v="25" actId="20577"/>
          <ac:spMkLst>
            <pc:docMk/>
            <pc:sldMk cId="3904140396" sldId="1151"/>
            <ac:spMk id="3" creationId="{F7BCB38E-9671-7949-9FB8-A2AAD0FAABD7}"/>
          </ac:spMkLst>
        </pc:spChg>
        <pc:picChg chg="mod">
          <ac:chgData name="Megina Baker" userId="e9dd2941-2cdf-4f0b-895b-28c1f961bd78" providerId="ADAL" clId="{5E837CF8-079B-3346-B525-6EF90B1EC1FA}" dt="2022-04-05T18:09:16.327" v="26" actId="1076"/>
          <ac:picMkLst>
            <pc:docMk/>
            <pc:sldMk cId="3904140396" sldId="1151"/>
            <ac:picMk id="4" creationId="{29234A4E-EF89-9049-9A61-CA89D0AC43BD}"/>
          </ac:picMkLst>
        </pc:picChg>
      </pc:sldChg>
    </pc:docChg>
  </pc:docChgLst>
  <pc:docChgLst>
    <pc:chgData name="Megina Baker" userId="e9dd2941-2cdf-4f0b-895b-28c1f961bd78" providerId="ADAL" clId="{9BDF8083-B2B0-2A46-A640-2B4C78A4E470}"/>
    <pc:docChg chg="custSel addSld modSld">
      <pc:chgData name="Megina Baker" userId="e9dd2941-2cdf-4f0b-895b-28c1f961bd78" providerId="ADAL" clId="{9BDF8083-B2B0-2A46-A640-2B4C78A4E470}" dt="2021-10-15T11:42:43.787" v="246" actId="313"/>
      <pc:docMkLst>
        <pc:docMk/>
      </pc:docMkLst>
      <pc:sldChg chg="modSp mod">
        <pc:chgData name="Megina Baker" userId="e9dd2941-2cdf-4f0b-895b-28c1f961bd78" providerId="ADAL" clId="{9BDF8083-B2B0-2A46-A640-2B4C78A4E470}" dt="2021-10-15T11:32:19.855" v="46" actId="20577"/>
        <pc:sldMkLst>
          <pc:docMk/>
          <pc:sldMk cId="1692115504" sldId="256"/>
        </pc:sldMkLst>
        <pc:spChg chg="mod">
          <ac:chgData name="Megina Baker" userId="e9dd2941-2cdf-4f0b-895b-28c1f961bd78" providerId="ADAL" clId="{9BDF8083-B2B0-2A46-A640-2B4C78A4E470}" dt="2021-10-15T11:32:19.855" v="46" actId="20577"/>
          <ac:spMkLst>
            <pc:docMk/>
            <pc:sldMk cId="1692115504" sldId="256"/>
            <ac:spMk id="2" creationId="{134838A1-8A4C-D74F-BCEF-E88E526DED80}"/>
          </ac:spMkLst>
        </pc:spChg>
      </pc:sldChg>
      <pc:sldChg chg="modSp">
        <pc:chgData name="Megina Baker" userId="e9dd2941-2cdf-4f0b-895b-28c1f961bd78" providerId="ADAL" clId="{9BDF8083-B2B0-2A46-A640-2B4C78A4E470}" dt="2021-10-15T11:34:17.996" v="107" actId="1076"/>
        <pc:sldMkLst>
          <pc:docMk/>
          <pc:sldMk cId="2171890377" sldId="336"/>
        </pc:sldMkLst>
        <pc:picChg chg="mod">
          <ac:chgData name="Megina Baker" userId="e9dd2941-2cdf-4f0b-895b-28c1f961bd78" providerId="ADAL" clId="{9BDF8083-B2B0-2A46-A640-2B4C78A4E470}" dt="2021-10-15T11:34:17.996" v="107" actId="1076"/>
          <ac:picMkLst>
            <pc:docMk/>
            <pc:sldMk cId="2171890377" sldId="336"/>
            <ac:picMk id="23553" creationId="{6B410F23-597B-884E-8DFA-8C0D17E2D7E1}"/>
          </ac:picMkLst>
        </pc:picChg>
      </pc:sldChg>
      <pc:sldChg chg="modSp">
        <pc:chgData name="Megina Baker" userId="e9dd2941-2cdf-4f0b-895b-28c1f961bd78" providerId="ADAL" clId="{9BDF8083-B2B0-2A46-A640-2B4C78A4E470}" dt="2021-10-15T11:34:20.815" v="108" actId="1076"/>
        <pc:sldMkLst>
          <pc:docMk/>
          <pc:sldMk cId="3932580180" sldId="337"/>
        </pc:sldMkLst>
        <pc:picChg chg="mod">
          <ac:chgData name="Megina Baker" userId="e9dd2941-2cdf-4f0b-895b-28c1f961bd78" providerId="ADAL" clId="{9BDF8083-B2B0-2A46-A640-2B4C78A4E470}" dt="2021-10-15T11:34:20.815" v="108" actId="1076"/>
          <ac:picMkLst>
            <pc:docMk/>
            <pc:sldMk cId="3932580180" sldId="337"/>
            <ac:picMk id="25601" creationId="{6DC07437-9265-F94F-9EF3-47E7F27AB279}"/>
          </ac:picMkLst>
        </pc:picChg>
      </pc:sldChg>
      <pc:sldChg chg="modNotesTx">
        <pc:chgData name="Megina Baker" userId="e9dd2941-2cdf-4f0b-895b-28c1f961bd78" providerId="ADAL" clId="{9BDF8083-B2B0-2A46-A640-2B4C78A4E470}" dt="2021-10-15T11:35:40.739" v="201" actId="20577"/>
        <pc:sldMkLst>
          <pc:docMk/>
          <pc:sldMk cId="801851643" sldId="357"/>
        </pc:sldMkLst>
      </pc:sldChg>
      <pc:sldChg chg="modSp mod">
        <pc:chgData name="Megina Baker" userId="e9dd2941-2cdf-4f0b-895b-28c1f961bd78" providerId="ADAL" clId="{9BDF8083-B2B0-2A46-A640-2B4C78A4E470}" dt="2021-10-15T11:39:26.635" v="205" actId="20577"/>
        <pc:sldMkLst>
          <pc:docMk/>
          <pc:sldMk cId="944239410" sldId="482"/>
        </pc:sldMkLst>
        <pc:spChg chg="mod">
          <ac:chgData name="Megina Baker" userId="e9dd2941-2cdf-4f0b-895b-28c1f961bd78" providerId="ADAL" clId="{9BDF8083-B2B0-2A46-A640-2B4C78A4E470}" dt="2021-10-15T11:39:26.635" v="205" actId="20577"/>
          <ac:spMkLst>
            <pc:docMk/>
            <pc:sldMk cId="944239410" sldId="482"/>
            <ac:spMk id="3" creationId="{0DA71D0D-7D76-3E40-BF6A-DAECB6A3A978}"/>
          </ac:spMkLst>
        </pc:spChg>
      </pc:sldChg>
      <pc:sldChg chg="addSp delSp modSp mod">
        <pc:chgData name="Megina Baker" userId="e9dd2941-2cdf-4f0b-895b-28c1f961bd78" providerId="ADAL" clId="{9BDF8083-B2B0-2A46-A640-2B4C78A4E470}" dt="2021-10-15T11:35:17.351" v="200" actId="478"/>
        <pc:sldMkLst>
          <pc:docMk/>
          <pc:sldMk cId="1043016765" sldId="1146"/>
        </pc:sldMkLst>
        <pc:spChg chg="mod">
          <ac:chgData name="Megina Baker" userId="e9dd2941-2cdf-4f0b-895b-28c1f961bd78" providerId="ADAL" clId="{9BDF8083-B2B0-2A46-A640-2B4C78A4E470}" dt="2021-10-15T11:35:13.258" v="198" actId="20577"/>
          <ac:spMkLst>
            <pc:docMk/>
            <pc:sldMk cId="1043016765" sldId="1146"/>
            <ac:spMk id="3" creationId="{06307498-263F-044F-8BD4-A846FAE3A1AD}"/>
          </ac:spMkLst>
        </pc:spChg>
        <pc:spChg chg="add del mod">
          <ac:chgData name="Megina Baker" userId="e9dd2941-2cdf-4f0b-895b-28c1f961bd78" providerId="ADAL" clId="{9BDF8083-B2B0-2A46-A640-2B4C78A4E470}" dt="2021-10-15T11:35:17.351" v="200" actId="478"/>
          <ac:spMkLst>
            <pc:docMk/>
            <pc:sldMk cId="1043016765" sldId="1146"/>
            <ac:spMk id="4" creationId="{3E1C65BF-4B4A-1248-AF4D-99E52BE7117C}"/>
          </ac:spMkLst>
        </pc:spChg>
        <pc:picChg chg="mod">
          <ac:chgData name="Megina Baker" userId="e9dd2941-2cdf-4f0b-895b-28c1f961bd78" providerId="ADAL" clId="{9BDF8083-B2B0-2A46-A640-2B4C78A4E470}" dt="2021-10-15T11:34:50.366" v="110" actId="1076"/>
          <ac:picMkLst>
            <pc:docMk/>
            <pc:sldMk cId="1043016765" sldId="1146"/>
            <ac:picMk id="3074" creationId="{5EE5613A-61A3-2C4B-8F34-3F2CBB907D25}"/>
          </ac:picMkLst>
        </pc:picChg>
        <pc:picChg chg="del mod">
          <ac:chgData name="Megina Baker" userId="e9dd2941-2cdf-4f0b-895b-28c1f961bd78" providerId="ADAL" clId="{9BDF8083-B2B0-2A46-A640-2B4C78A4E470}" dt="2021-10-15T11:35:14.658" v="199" actId="478"/>
          <ac:picMkLst>
            <pc:docMk/>
            <pc:sldMk cId="1043016765" sldId="1146"/>
            <ac:picMk id="3076" creationId="{BB991D87-08D8-8443-B338-FE7CF29842B0}"/>
          </ac:picMkLst>
        </pc:picChg>
      </pc:sldChg>
      <pc:sldChg chg="modSp mod">
        <pc:chgData name="Megina Baker" userId="e9dd2941-2cdf-4f0b-895b-28c1f961bd78" providerId="ADAL" clId="{9BDF8083-B2B0-2A46-A640-2B4C78A4E470}" dt="2021-10-15T11:42:43.787" v="246" actId="313"/>
        <pc:sldMkLst>
          <pc:docMk/>
          <pc:sldMk cId="1841000750" sldId="1147"/>
        </pc:sldMkLst>
        <pc:spChg chg="mod">
          <ac:chgData name="Megina Baker" userId="e9dd2941-2cdf-4f0b-895b-28c1f961bd78" providerId="ADAL" clId="{9BDF8083-B2B0-2A46-A640-2B4C78A4E470}" dt="2021-10-15T11:42:43.787" v="246" actId="313"/>
          <ac:spMkLst>
            <pc:docMk/>
            <pc:sldMk cId="1841000750" sldId="1147"/>
            <ac:spMk id="3" creationId="{ED84D8A4-6BE6-8248-AFA7-586ADAD14675}"/>
          </ac:spMkLst>
        </pc:spChg>
      </pc:sldChg>
      <pc:sldChg chg="modSp new mod">
        <pc:chgData name="Megina Baker" userId="e9dd2941-2cdf-4f0b-895b-28c1f961bd78" providerId="ADAL" clId="{9BDF8083-B2B0-2A46-A640-2B4C78A4E470}" dt="2021-10-15T11:33:06.733" v="73" actId="20577"/>
        <pc:sldMkLst>
          <pc:docMk/>
          <pc:sldMk cId="2287238292" sldId="1150"/>
        </pc:sldMkLst>
        <pc:spChg chg="mod">
          <ac:chgData name="Megina Baker" userId="e9dd2941-2cdf-4f0b-895b-28c1f961bd78" providerId="ADAL" clId="{9BDF8083-B2B0-2A46-A640-2B4C78A4E470}" dt="2021-10-15T11:32:32.634" v="57" actId="5793"/>
          <ac:spMkLst>
            <pc:docMk/>
            <pc:sldMk cId="2287238292" sldId="1150"/>
            <ac:spMk id="2" creationId="{9AF67879-EBF8-5241-9982-A796F3C6F6A3}"/>
          </ac:spMkLst>
        </pc:spChg>
        <pc:spChg chg="mod">
          <ac:chgData name="Megina Baker" userId="e9dd2941-2cdf-4f0b-895b-28c1f961bd78" providerId="ADAL" clId="{9BDF8083-B2B0-2A46-A640-2B4C78A4E470}" dt="2021-10-15T11:33:06.733" v="73" actId="20577"/>
          <ac:spMkLst>
            <pc:docMk/>
            <pc:sldMk cId="2287238292" sldId="1150"/>
            <ac:spMk id="3" creationId="{D49FF27E-6C11-424C-BEEC-98FC2330D877}"/>
          </ac:spMkLst>
        </pc:spChg>
      </pc:sldChg>
      <pc:sldChg chg="addSp modSp new mod">
        <pc:chgData name="Megina Baker" userId="e9dd2941-2cdf-4f0b-895b-28c1f961bd78" providerId="ADAL" clId="{9BDF8083-B2B0-2A46-A640-2B4C78A4E470}" dt="2021-10-15T11:41:26.291" v="207" actId="14100"/>
        <pc:sldMkLst>
          <pc:docMk/>
          <pc:sldMk cId="3904140396" sldId="1151"/>
        </pc:sldMkLst>
        <pc:spChg chg="mod">
          <ac:chgData name="Megina Baker" userId="e9dd2941-2cdf-4f0b-895b-28c1f961bd78" providerId="ADAL" clId="{9BDF8083-B2B0-2A46-A640-2B4C78A4E470}" dt="2021-10-15T11:33:17.320" v="87" actId="20577"/>
          <ac:spMkLst>
            <pc:docMk/>
            <pc:sldMk cId="3904140396" sldId="1151"/>
            <ac:spMk id="2" creationId="{C8C83F2B-BC5D-EA41-998C-E9DE8A42E150}"/>
          </ac:spMkLst>
        </pc:spChg>
        <pc:spChg chg="mod">
          <ac:chgData name="Megina Baker" userId="e9dd2941-2cdf-4f0b-895b-28c1f961bd78" providerId="ADAL" clId="{9BDF8083-B2B0-2A46-A640-2B4C78A4E470}" dt="2021-10-15T11:33:48.457" v="106" actId="114"/>
          <ac:spMkLst>
            <pc:docMk/>
            <pc:sldMk cId="3904140396" sldId="1151"/>
            <ac:spMk id="3" creationId="{F7BCB38E-9671-7949-9FB8-A2AAD0FAABD7}"/>
          </ac:spMkLst>
        </pc:spChg>
        <pc:picChg chg="add mod">
          <ac:chgData name="Megina Baker" userId="e9dd2941-2cdf-4f0b-895b-28c1f961bd78" providerId="ADAL" clId="{9BDF8083-B2B0-2A46-A640-2B4C78A4E470}" dt="2021-10-15T11:41:26.291" v="207" actId="14100"/>
          <ac:picMkLst>
            <pc:docMk/>
            <pc:sldMk cId="3904140396" sldId="1151"/>
            <ac:picMk id="4" creationId="{29234A4E-EF89-9049-9A61-CA89D0AC43BD}"/>
          </ac:picMkLst>
        </pc:picChg>
      </pc:sldChg>
    </pc:docChg>
  </pc:docChgLst>
  <pc:docChgLst>
    <pc:chgData name="Baker, Megina" userId="S::megina_baker@gse.harvard.edu::e9dd2941-2cdf-4f0b-895b-28c1f961bd78" providerId="AD" clId="Web-{26C7DD30-E67C-452F-93DA-D92CF370A0BF}"/>
    <pc:docChg chg="addSld modSld">
      <pc:chgData name="Baker, Megina" userId="S::megina_baker@gse.harvard.edu::e9dd2941-2cdf-4f0b-895b-28c1f961bd78" providerId="AD" clId="Web-{26C7DD30-E67C-452F-93DA-D92CF370A0BF}" dt="2021-06-01T16:45:00.128" v="73" actId="20577"/>
      <pc:docMkLst>
        <pc:docMk/>
      </pc:docMkLst>
      <pc:sldChg chg="modSp">
        <pc:chgData name="Baker, Megina" userId="S::megina_baker@gse.harvard.edu::e9dd2941-2cdf-4f0b-895b-28c1f961bd78" providerId="AD" clId="Web-{26C7DD30-E67C-452F-93DA-D92CF370A0BF}" dt="2021-06-01T16:45:00.128" v="73" actId="20577"/>
        <pc:sldMkLst>
          <pc:docMk/>
          <pc:sldMk cId="3759881619" sldId="1148"/>
        </pc:sldMkLst>
        <pc:spChg chg="mod">
          <ac:chgData name="Baker, Megina" userId="S::megina_baker@gse.harvard.edu::e9dd2941-2cdf-4f0b-895b-28c1f961bd78" providerId="AD" clId="Web-{26C7DD30-E67C-452F-93DA-D92CF370A0BF}" dt="2021-06-01T16:43:06.702" v="10" actId="20577"/>
          <ac:spMkLst>
            <pc:docMk/>
            <pc:sldMk cId="3759881619" sldId="1148"/>
            <ac:spMk id="2" creationId="{436B69E5-9C68-CC48-806E-A10FBF618C6A}"/>
          </ac:spMkLst>
        </pc:spChg>
        <pc:spChg chg="mod">
          <ac:chgData name="Baker, Megina" userId="S::megina_baker@gse.harvard.edu::e9dd2941-2cdf-4f0b-895b-28c1f961bd78" providerId="AD" clId="Web-{26C7DD30-E67C-452F-93DA-D92CF370A0BF}" dt="2021-06-01T16:45:00.128" v="73" actId="20577"/>
          <ac:spMkLst>
            <pc:docMk/>
            <pc:sldMk cId="3759881619" sldId="1148"/>
            <ac:spMk id="3" creationId="{920E59BE-D341-E243-AC75-4DD008706A11}"/>
          </ac:spMkLst>
        </pc:spChg>
        <pc:picChg chg="mod">
          <ac:chgData name="Baker, Megina" userId="S::megina_baker@gse.harvard.edu::e9dd2941-2cdf-4f0b-895b-28c1f961bd78" providerId="AD" clId="Web-{26C7DD30-E67C-452F-93DA-D92CF370A0BF}" dt="2021-06-01T16:43:10.984" v="11" actId="14100"/>
          <ac:picMkLst>
            <pc:docMk/>
            <pc:sldMk cId="3759881619" sldId="1148"/>
            <ac:picMk id="4" creationId="{53C6986D-BF75-4240-83F9-20965A0D0779}"/>
          </ac:picMkLst>
        </pc:picChg>
      </pc:sldChg>
      <pc:sldChg chg="add replId">
        <pc:chgData name="Baker, Megina" userId="S::megina_baker@gse.harvard.edu::e9dd2941-2cdf-4f0b-895b-28c1f961bd78" providerId="AD" clId="Web-{26C7DD30-E67C-452F-93DA-D92CF370A0BF}" dt="2021-06-01T16:42:59.249" v="0"/>
        <pc:sldMkLst>
          <pc:docMk/>
          <pc:sldMk cId="3083734630" sldId="1149"/>
        </pc:sldMkLst>
      </pc:sldChg>
    </pc:docChg>
  </pc:docChgLst>
  <pc:docChgLst>
    <pc:chgData name="Riecken, Matthew Christ" userId="S::matthew_riecken@harvard.edu::fe0c920c-b6e4-4149-9161-059c916e68f4" providerId="AD" clId="Web-{A2793D84-AB5D-93EC-8AC3-4CAC94701D37}"/>
    <pc:docChg chg="modSld">
      <pc:chgData name="Riecken, Matthew Christ" userId="S::matthew_riecken@harvard.edu::fe0c920c-b6e4-4149-9161-059c916e68f4" providerId="AD" clId="Web-{A2793D84-AB5D-93EC-8AC3-4CAC94701D37}" dt="2023-01-18T20:17:24.026" v="0"/>
      <pc:docMkLst>
        <pc:docMk/>
      </pc:docMkLst>
      <pc:sldChg chg="addSp">
        <pc:chgData name="Riecken, Matthew Christ" userId="S::matthew_riecken@harvard.edu::fe0c920c-b6e4-4149-9161-059c916e68f4" providerId="AD" clId="Web-{A2793D84-AB5D-93EC-8AC3-4CAC94701D37}" dt="2023-01-18T20:17:24.026" v="0"/>
        <pc:sldMkLst>
          <pc:docMk/>
          <pc:sldMk cId="1692115504" sldId="256"/>
        </pc:sldMkLst>
        <pc:spChg chg="add">
          <ac:chgData name="Riecken, Matthew Christ" userId="S::matthew_riecken@harvard.edu::fe0c920c-b6e4-4149-9161-059c916e68f4" providerId="AD" clId="Web-{A2793D84-AB5D-93EC-8AC3-4CAC94701D37}" dt="2023-01-18T20:17:24.026" v="0"/>
          <ac:spMkLst>
            <pc:docMk/>
            <pc:sldMk cId="1692115504" sldId="256"/>
            <ac:spMk id="3" creationId="{987B716B-B07B-94DA-806A-0F9566E4CE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F8CA7-B4CD-8742-BC2F-8D2DA50F196C}" type="datetimeFigureOut">
              <a:rPr lang="en-US" smtClean="0"/>
              <a:t>3/7/23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517AE-3954-0242-A5CC-DD8DBA4B8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0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strengthen children’s participation, social relationships, and learning outcomes (DEC/NAEYC, 2009; U. S. Department of Health and Human Services &amp; U.S. Department of Education, 2015).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Decades of research indicate that inclusion leads to social, cognitive, and academic benefits for young children with and without disabilities (e.g., National Professional Development Center on Inclusion, 2009; Odom,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Buysse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&amp;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Soukakou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2011; Gupta, Henninger, &amp; Vinh, 2014).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CA59E-E7B2-CF40-AD72-629CC14778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89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watched a video before class today – let’s discuss and connect back </a:t>
            </a:r>
            <a:r>
              <a:rPr lang="en-US"/>
              <a:t>to the ideas </a:t>
            </a:r>
            <a:r>
              <a:rPr lang="en-US" dirty="0"/>
              <a:t>of UDL </a:t>
            </a:r>
            <a:r>
              <a:rPr lang="en-US"/>
              <a:t>and inclusion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517AE-3954-0242-A5CC-DD8DBA4B88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4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watched a video before class today – let’s discuss and connect back </a:t>
            </a:r>
            <a:r>
              <a:rPr lang="en-US"/>
              <a:t>to the ideas </a:t>
            </a:r>
            <a:r>
              <a:rPr lang="en-US" dirty="0"/>
              <a:t>of UDL </a:t>
            </a:r>
            <a:r>
              <a:rPr lang="en-US"/>
              <a:t>and inclusion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517AE-3954-0242-A5CC-DD8DBA4B88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38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an example about how a UDL perspective can be useful to teachers in preparing the classroom environment for inclusive play in the early years – from the Let’s Play project at the University of Buffalo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517AE-3954-0242-A5CC-DD8DBA4B88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89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Everyone chose something to read/watch for today – one of these.  We are going to do an activity now where you will have a chance to share and discuss what you read about with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517AE-3954-0242-A5CC-DD8DBA4B88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51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through these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517AE-3954-0242-A5CC-DD8DBA4B88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26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protocol to use for sharing documentation in the inquiry groups.  Will use this for the rest of the semester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3148A-DA28-D349-8E6E-C83D39F0F5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66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B40B8-D324-0847-A8ED-68D67F7D7D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0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58145FED-34E3-C640-95CC-B3E51B2C0D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99CD1E74-5FB9-3548-BD1E-1CF4B967B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First, what comes to mind when I use this term? I’ll give you a moment to Turn and talk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Important to be clear about the words I am using and what I mean by them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Disability:  Socially constructed identity marker with real consequences.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There may be biological differences (# chromosomes) between us, but the notion of disability is a social responses to those differences – and particularly those definitions of identity that rely on something else being normal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 also use the slash in disability to note how notions of ability get constructed even through our use of language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Folks in the disability community also reclaim this label, which is often perceived through a deficit lens- and share how disability can also be a source if shared identity, solidarity, joy, resistance </a:t>
            </a:r>
          </a:p>
          <a:p>
            <a:pPr marL="171450" indent="-171450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F0EDC010-DF39-C049-9DFC-400E07FE6F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88D4F8-F0AF-C148-8513-5F434729FFD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89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B46E800F-69D7-7646-89B4-28080D21F9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4963BDE4-834E-D441-B195-1528A9274A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From a medical model perspective,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disability is viewed as a biological condition located inside the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Through a medical model the person’s impairments, located within them, are viewed as a problem.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This model influences the creation and maintenance of efforts to eliminate disability (e.g., institutionalization, forced sterilization;</a:t>
            </a:r>
            <a:r>
              <a:rPr lang="en-US" dirty="0">
                <a:effectLst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From this view the person and their connected problems need remediation and rehabilitation</a:t>
            </a:r>
            <a:r>
              <a:rPr lang="en-US" dirty="0">
                <a:effectLst/>
              </a:rPr>
              <a:t> to be cured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Despite strong critiques, this model influences much of our historical and current legal decisions, policy documents, and professional domains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22CD7AE0-0686-564B-9F48-0BC00D7A76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DF2FEF-6EBB-904F-8A00-061C6A691789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89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C063AA03-71FA-B341-8025-8D9F785DF4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432419FB-2359-5A48-8172-9B693FD63B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Social model disability is focused on social barriers made by people such as inaccessible environments, unjust attitudes and ideologies, or inflexible organizations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From this view, the person with impairment or chronic illness is not the problem. Instead, societal barriers are the 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Importantly, from this view, people’s experiences with disability shift depending on social context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Therefore disability is a social/environmental response based on assumptions about normalcy.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social model of disability focuses on modifying the environment and providing supports to enable people to be successful on their own terms.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69C039F5-20B7-CC43-BF8E-FBCFF5AB35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B82EC5-12DA-2847-803A-7E3DA4C2872A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77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>
                <a:solidFill>
                  <a:srgbClr val="13516A"/>
                </a:solidFill>
              </a:rPr>
              <a:t>Systemic oppression of people with (perceived) disabilities… based on a singular accepted standard of physical, intellectual, and emotional normalcy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CA59E-E7B2-CF40-AD72-629CC14778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2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Linguicism is discrimination against people based on the languages they speak or do not speak.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517AE-3954-0242-A5CC-DD8DBA4B88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1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903CDA7-A463-CC4E-89A5-6FAD3243B0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3131ED94-09D2-8E4D-9269-0FF3E40F6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Universal design is a concept which has been growing in popularity since the late 1990s. It is a design philosophy which encourages the design of spaces and product features that are accessible to people of every age and ability. The principals of this design philosophy are a reaction against traditional “handicapped accessible” spaces and adaptive technology, which often limited the functional range of spaces and devices and was almost universally aesthetically unpleasant. Universal design is a ground-up philosophy which uses basic elements to create a world that can be shared by people of all abilities.</a:t>
            </a:r>
          </a:p>
          <a:p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UD done well means that accommodations do not have to be made later on. </a:t>
            </a:r>
          </a:p>
          <a:p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1. Multiple Counter and Work Station Heights at different heights to accommodate different tasks and postures</a:t>
            </a:r>
          </a:p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2. Low Cooktop with Legroom</a:t>
            </a:r>
          </a:p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3. Shallow Sink with Legroom for Seated User</a:t>
            </a:r>
          </a:p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4. Lever Handle Faucet, Pull-Down Spray</a:t>
            </a:r>
          </a:p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5. Open Shelves and Clear Cabinet Doors </a:t>
            </a:r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E17BF92C-2EDE-E544-9444-7EDB0DD31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184D2E4-61C2-4446-B807-73C79F0E7B8E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16229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FD8E0362-4F2F-784A-8140-BD2C88942A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C6CFAF9C-92C0-E146-AF25-DA29B232D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UDL can be a useful framework to think about in creating inclusive and playful classrooms.  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6748DEA8-6045-2E46-B0FD-CA60CDEE2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9066171-D604-AB49-859F-4265F11A2805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779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guidelines are very consistent with the Pedagogy of Play practices that we will start to discuss next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517AE-3954-0242-A5CC-DD8DBA4B88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9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0C32-E616-1F4F-B773-EDE6BB943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FF7A3-BAB3-624A-B0CB-DC1B80F9F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DFFE5-F20B-D745-810B-950322BD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53373-3768-5243-8F93-022D383E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2DD17-684F-8C4C-8251-B66E6D28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5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F2C4-27CF-ED40-9F78-CD6170AF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880FA-1836-5C4F-982D-7230DA999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30048-9E78-9E43-AE2B-97C13798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AA19F-8320-BD4B-B20D-F561B0D8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6F05F-E55B-7A47-AF17-5B28FBD8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1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AC8643-B194-6341-8FCC-DFC7723C4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2AB68-2BEB-4749-A79F-98D3A73D6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CF626-452F-B146-A837-7B6C9A50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DF796-769C-374D-8F69-5D3C2341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64C7C-E3EE-7744-8138-EE2848F0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55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48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371C71-272C-A646-89CD-009815CB4D27}"/>
              </a:ext>
            </a:extLst>
          </p:cNvPr>
          <p:cNvSpPr/>
          <p:nvPr userDrawn="1"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192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4737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C684-8547-EA47-8E23-C194928C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6510A-9856-2149-A765-359D2D4B1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F67DD-FF9A-514A-B0B6-7E29E33B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A59D-0A8C-1842-87CC-6B0BDBAF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5381C-2197-8243-A576-9D70ABC0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5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07F2-6E98-C043-9F6E-817C4BC7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45B85-620F-7047-BB9C-69F9B89A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EE7CA-B80C-994A-9F31-34DCDA57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A5AE1-56E7-9C48-B481-4086B5529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ACC8B-706B-294F-9C23-A4D9D204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7145-4E9D-194B-BB80-B46C9A02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018BD-18FA-BF42-B464-B6BC49370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0653B-7C2D-A649-9E81-FF08FC375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6977D-A4E7-C84E-8BA3-2AB6D1EB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6B0B5-9FE3-E145-8EE4-A12A1A28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8845A-3EA7-9045-BB3C-E46834D3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8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2E87-2981-C140-BE2A-1BDE5D2E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38352-640E-9C45-BCBA-B2DCAFB41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8CA2D-BCCD-A946-8ABB-33B4DECDE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D540F6-9BAB-BE41-850D-4CA20CF9B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CD0AF-91C1-C742-AD20-56DDD83E8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2CA4FC-6BE6-1E41-8CD9-0AE9C12D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629EC-A314-D346-94B7-7CBDA02A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F3CFDF-9E24-614A-8B11-F8CEC81B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5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238C-5E8C-BE46-9B14-153B3496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413A5-9473-DD4C-8398-7E0B06E3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A3D67-338F-2948-971D-7A7ADE18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AC1C4-42E4-7948-B584-7C991ABF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68774B-21E5-FD48-AC0E-71EE6EFF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702C7-C3F8-A34C-978D-0CA3EEDD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A0E9-9F71-3446-A81B-A0D70423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6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49AC0-1F36-1F44-9850-C0FF42AC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E9FCA-45CD-D44A-BD7D-0362A766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6506E-1652-274C-A62E-971FCA85F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9ACDF-DB25-B74B-BB76-2CC3DD0AC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F35B3-ED41-0148-B9AB-3A7CF5AF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8C858-BB94-7F49-9085-5F43CF84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9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D826-F502-C44A-AE79-56483ECB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6A848-18BC-414F-9102-B1D3DCC0D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A5E61-0246-5D4B-A6AB-A9957EAB4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02E54-E28B-7247-9077-26C0DFE2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53068-AD24-9B46-BF20-69D54D67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46F92-17E4-A740-97DE-F58C29E9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9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C3B718-041D-D94F-90A8-3A3A7EAC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AB173-E7C8-3747-9232-F9F4C0159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B234E-FDF8-0743-A1CE-0AF3B6359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45B49-B82F-0649-85D4-7EFDAEF09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F2F19-8B94-CF4C-AE95-D4C8699D3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1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0MYz0oFu7D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dushin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38A1-8A4C-D74F-BCEF-E88E526DE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605776"/>
            <a:ext cx="10668000" cy="2772879"/>
          </a:xfrm>
        </p:spPr>
        <p:txBody>
          <a:bodyPr>
            <a:normAutofit/>
          </a:bodyPr>
          <a:lstStyle/>
          <a:p>
            <a:r>
              <a:rPr lang="en-US" dirty="0"/>
              <a:t>Play for All: </a:t>
            </a:r>
            <a:br>
              <a:rPr lang="en-US" dirty="0"/>
            </a:br>
            <a:r>
              <a:rPr lang="en-US" dirty="0"/>
              <a:t>Inclusive Playful Classrooms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87B716B-B07B-94DA-806A-0F9566E4CE26}"/>
              </a:ext>
            </a:extLst>
          </p:cNvPr>
          <p:cNvSpPr txBox="1"/>
          <p:nvPr/>
        </p:nvSpPr>
        <p:spPr>
          <a:xfrm>
            <a:off x="206188" y="6176681"/>
            <a:ext cx="11654117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© 2023 President and Fellows of Harvard College. This work is licensed under </a:t>
            </a:r>
            <a:r>
              <a:rPr lang="en-US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Creative Commons Attribution-NonCommercial-ShareAlike 4.0 International</a:t>
            </a:r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Funded by the LEGO Foundation, this resource was developed by Pedagogy of Play at Project </a:t>
            </a:r>
            <a:r>
              <a: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Zero.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1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50E1C-02B8-9141-8378-E13C9B958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995363"/>
            <a:ext cx="660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Shape 100">
            <a:extLst>
              <a:ext uri="{FF2B5EF4-FFF2-40B4-BE49-F238E27FC236}">
                <a16:creationId xmlns:a16="http://schemas.microsoft.com/office/drawing/2014/main" id="{5E651EA2-6A12-F548-B828-42561FF20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1" y="174625"/>
            <a:ext cx="76739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13" tIns="80013" rIns="80013" bIns="80013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accent1"/>
                </a:solidFill>
                <a:latin typeface="Gill Sans MT" panose="020B0502020104020203" pitchFamily="34" charset="77"/>
                <a:cs typeface="Courier New" panose="02070309020205020404" pitchFamily="49" charset="0"/>
              </a:rPr>
              <a:t>What is Universal Design?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solidFill>
                <a:schemeClr val="tx1"/>
              </a:solidFill>
              <a:latin typeface="Times" pitchFamily="2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solidFill>
                <a:schemeClr val="tx1"/>
              </a:solidFill>
              <a:latin typeface="Times" pitchFamily="2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3F95E-A358-D04E-9939-C64DF8DD3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43000"/>
            <a:ext cx="8043863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1">
            <a:extLst>
              <a:ext uri="{FF2B5EF4-FFF2-40B4-BE49-F238E27FC236}">
                <a16:creationId xmlns:a16="http://schemas.microsoft.com/office/drawing/2014/main" id="{3A3FF68E-F3C8-D944-B903-639FE3341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5413376"/>
            <a:ext cx="6835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Gill Sans MT" panose="020B0502020104020203" pitchFamily="34" charset="77"/>
                <a:cs typeface="Courier New" panose="02070309020205020404" pitchFamily="49" charset="0"/>
              </a:rPr>
              <a:t>Adapted from the CEEDAR Center http://ceedar.education.ufl.edu/cems/udl/ </a:t>
            </a:r>
          </a:p>
        </p:txBody>
      </p:sp>
    </p:spTree>
    <p:extLst>
      <p:ext uri="{BB962C8B-B14F-4D97-AF65-F5344CB8AC3E}">
        <p14:creationId xmlns:p14="http://schemas.microsoft.com/office/powerpoint/2010/main" val="8018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19">
            <a:extLst>
              <a:ext uri="{FF2B5EF4-FFF2-40B4-BE49-F238E27FC236}">
                <a16:creationId xmlns:a16="http://schemas.microsoft.com/office/drawing/2014/main" id="{FF3C0F83-4E5F-5542-8DCF-0C49F2386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539" y="5064658"/>
            <a:ext cx="978058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3" tIns="91313" rIns="91313" bIns="91313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Gill Sans MT" panose="020B0502020104020203" pitchFamily="34" charset="77"/>
                <a:cs typeface="Courier New" panose="02070309020205020404" pitchFamily="49" charset="0"/>
              </a:rPr>
              <a:t>In schools, UDL (Universal Design for Learning) can be used to fix the classroom </a:t>
            </a:r>
            <a:r>
              <a:rPr lang="en-US" altLang="en-US" sz="3200" i="1" dirty="0">
                <a:solidFill>
                  <a:schemeClr val="tx1"/>
                </a:solidFill>
                <a:latin typeface="Gill Sans MT" panose="020B0502020104020203" pitchFamily="34" charset="77"/>
                <a:cs typeface="Courier New" panose="02070309020205020404" pitchFamily="49" charset="0"/>
              </a:rPr>
              <a:t>environment</a:t>
            </a:r>
            <a:r>
              <a:rPr lang="en-US" altLang="en-US" sz="3200" dirty="0">
                <a:solidFill>
                  <a:schemeClr val="tx1"/>
                </a:solidFill>
                <a:latin typeface="Gill Sans MT" panose="020B0502020104020203" pitchFamily="34" charset="77"/>
                <a:cs typeface="Courier New" panose="02070309020205020404" pitchFamily="49" charset="0"/>
              </a:rPr>
              <a:t> and </a:t>
            </a:r>
            <a:r>
              <a:rPr lang="en-US" altLang="en-US" sz="3200" i="1" dirty="0">
                <a:solidFill>
                  <a:schemeClr val="tx1"/>
                </a:solidFill>
                <a:latin typeface="Gill Sans MT" panose="020B0502020104020203" pitchFamily="34" charset="77"/>
                <a:cs typeface="Courier New" panose="02070309020205020404" pitchFamily="49" charset="0"/>
              </a:rPr>
              <a:t>curriculum</a:t>
            </a:r>
            <a:r>
              <a:rPr lang="en-US" altLang="en-US" sz="3200" dirty="0">
                <a:solidFill>
                  <a:schemeClr val="tx1"/>
                </a:solidFill>
                <a:latin typeface="Gill Sans MT" panose="020B0502020104020203" pitchFamily="34" charset="77"/>
                <a:cs typeface="Courier New" panose="02070309020205020404" pitchFamily="49" charset="0"/>
              </a:rPr>
              <a:t> instead of trying to fix the </a:t>
            </a:r>
            <a:r>
              <a:rPr lang="en-US" altLang="en-US" sz="3200" i="1" dirty="0">
                <a:solidFill>
                  <a:schemeClr val="tx1"/>
                </a:solidFill>
                <a:latin typeface="Gill Sans MT" panose="020B0502020104020203" pitchFamily="34" charset="77"/>
                <a:cs typeface="Courier New" panose="02070309020205020404" pitchFamily="49" charset="0"/>
              </a:rPr>
              <a:t>child</a:t>
            </a:r>
            <a:r>
              <a:rPr lang="en-US" altLang="en-US" sz="3200" dirty="0">
                <a:solidFill>
                  <a:schemeClr val="tx1"/>
                </a:solidFill>
                <a:latin typeface="Gill Sans MT" panose="020B0502020104020203" pitchFamily="34" charset="77"/>
                <a:cs typeface="Courier New" panose="02070309020205020404" pitchFamily="49" charset="0"/>
              </a:rPr>
              <a:t>. </a:t>
            </a:r>
            <a:endParaRPr lang="en-US" altLang="en-US" dirty="0">
              <a:solidFill>
                <a:schemeClr val="tx1"/>
              </a:solidFill>
              <a:latin typeface="Gill Sans MT" panose="020B0502020104020203" pitchFamily="34" charset="77"/>
              <a:cs typeface="Courier New" panose="02070309020205020404" pitchFamily="49" charset="0"/>
            </a:endParaRPr>
          </a:p>
        </p:txBody>
      </p:sp>
      <p:sp>
        <p:nvSpPr>
          <p:cNvPr id="30722" name="TextBox 7">
            <a:extLst>
              <a:ext uri="{FF2B5EF4-FFF2-40B4-BE49-F238E27FC236}">
                <a16:creationId xmlns:a16="http://schemas.microsoft.com/office/drawing/2014/main" id="{275327D9-721F-444E-B722-A86DCC4E3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89" y="156369"/>
            <a:ext cx="9780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75" tIns="40038" rIns="80075" bIns="40038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accent1"/>
                </a:solidFill>
                <a:latin typeface="Gill Sans MT" panose="020B0502020104020203" pitchFamily="34" charset="77"/>
                <a:cs typeface="Courier New" panose="02070309020205020404" pitchFamily="49" charset="0"/>
              </a:rPr>
              <a:t>Architecture          Education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>
              <a:solidFill>
                <a:schemeClr val="tx1"/>
              </a:solidFill>
              <a:latin typeface="Times" pitchFamily="2" charset="0"/>
              <a:cs typeface="Courier New" panose="02070309020205020404" pitchFamily="49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DB4466E-70CB-A349-B7E5-52600EE616AE}"/>
              </a:ext>
            </a:extLst>
          </p:cNvPr>
          <p:cNvSpPr/>
          <p:nvPr/>
        </p:nvSpPr>
        <p:spPr>
          <a:xfrm>
            <a:off x="5866414" y="298959"/>
            <a:ext cx="858838" cy="2682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75" tIns="40038" rIns="80075" bIns="40038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0724" name="Picture 12">
            <a:extLst>
              <a:ext uri="{FF2B5EF4-FFF2-40B4-BE49-F238E27FC236}">
                <a16:creationId xmlns:a16="http://schemas.microsoft.com/office/drawing/2014/main" id="{79445408-5A07-1A42-ACCE-6F0497A2D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044302"/>
            <a:ext cx="3619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09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7E27-3008-0947-916D-2E483779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UDL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71D0D-7D76-3E40-BF6A-DAECB6A3A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77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Provide multiple means of representation for learners to gain information</a:t>
            </a:r>
          </a:p>
          <a:p>
            <a:r>
              <a:rPr lang="en-US" dirty="0"/>
              <a:t>Provide multiple means of action and expression to enable learners to demonstrate what they know (e.g. singing, action, using materials)</a:t>
            </a:r>
          </a:p>
          <a:p>
            <a:r>
              <a:rPr lang="en-US" dirty="0"/>
              <a:t>Provide multiple means of engagement to encourage learner’s interests and increase motivation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sz="1700" i="1" dirty="0"/>
              <a:t>From Conn-Powers et al., 2006, p.422 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77268E0E-AB44-B34E-BEDD-19C35DED2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53975"/>
            <a:ext cx="1809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23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B69E5-9C68-CC48-806E-A10FBF61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Aesthetics and Engagement – some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E59BE-D341-E243-AC75-4DD008706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57" y="1747756"/>
            <a:ext cx="6334889" cy="487417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Profile of the class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18 five and six-year-olds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Inclusion model with children with special rights and typically developing children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Special rights included: blindness, hearing impairment, anxiety, autism spectrum, sensory integration, reading difficulties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2 children learning English as an additional language </a:t>
            </a:r>
            <a:endParaRPr lang="en-US" dirty="0"/>
          </a:p>
          <a:p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Inclusion strategies 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Braille labels throughout the classroom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Non-visual entry points into lessons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Curriculum planning based on students’ interests and strengthens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Range of seating at whole class meetings and for table activities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Sensory integration materials (e.g. weighted vests, sit-and-move cushions, fidget toys) to support focus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6986D-BF75-4240-83F9-20965A0D0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085" y="1825625"/>
            <a:ext cx="4493715" cy="32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81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B69E5-9C68-CC48-806E-A10FBF61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Aesthetics and Engagement – debriefing the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E59BE-D341-E243-AC75-4DD008706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76700" cy="4351338"/>
          </a:xfrm>
        </p:spPr>
        <p:txBody>
          <a:bodyPr/>
          <a:lstStyle/>
          <a:p>
            <a:r>
              <a:rPr lang="en-US" dirty="0"/>
              <a:t>What struck you about inclusion in this classroom?</a:t>
            </a:r>
          </a:p>
          <a:p>
            <a:r>
              <a:rPr lang="en-US" dirty="0"/>
              <a:t>What did the teachers in this classroom do to support inclusive play for all children?</a:t>
            </a:r>
          </a:p>
          <a:p>
            <a:r>
              <a:rPr lang="en-US" dirty="0"/>
              <a:t>What are you wondering about?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6986D-BF75-4240-83F9-20965A0D0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0" y="1825625"/>
            <a:ext cx="5734050" cy="416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34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8853-EF29-B242-99A6-55B175FE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6B67E-8EDA-B242-A7DB-3A3C283C7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47ED6-590C-5543-9679-4519194F9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30" y="0"/>
            <a:ext cx="11076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68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7F76-5A2E-804A-AF9B-113E5333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on Inclusion and Play: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E796C-B109-EF45-9072-B2BF98454D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4659" y="1843440"/>
            <a:ext cx="10752709" cy="5155323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Add your list here of resources you’ve asked your students to read/watch/listen to before this class</a:t>
            </a:r>
          </a:p>
          <a:p>
            <a:r>
              <a:rPr lang="en-US" dirty="0">
                <a:highlight>
                  <a:srgbClr val="FFFF00"/>
                </a:highlight>
              </a:rPr>
              <a:t>Include 3-5 options and invite students to choose among them, so students will come to class having read different things</a:t>
            </a:r>
          </a:p>
        </p:txBody>
      </p:sp>
    </p:spTree>
    <p:extLst>
      <p:ext uri="{BB962C8B-B14F-4D97-AF65-F5344CB8AC3E}">
        <p14:creationId xmlns:p14="http://schemas.microsoft.com/office/powerpoint/2010/main" val="22168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F6D0D-DE33-CA42-B099-099C5822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Play: Give One, Get One, Let’s Pretend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6CB933-7225-D949-A4B6-8791C5E7C1C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12276" y="1518060"/>
            <a:ext cx="7567448" cy="50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65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F6D0D-DE33-CA42-B099-099C5822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353"/>
            <a:ext cx="10515600" cy="1325563"/>
          </a:xfrm>
        </p:spPr>
        <p:txBody>
          <a:bodyPr/>
          <a:lstStyle/>
          <a:p>
            <a:r>
              <a:rPr lang="en-US" dirty="0"/>
              <a:t>Let’s Play: Give One, Get One, Let’s Pretend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6CB933-7225-D949-A4B6-8791C5E7C1C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808028" y="5110972"/>
            <a:ext cx="2194410" cy="14629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84D8A4-6BE6-8248-AFA7-586ADAD14675}"/>
              </a:ext>
            </a:extLst>
          </p:cNvPr>
          <p:cNvSpPr txBox="1"/>
          <p:nvPr/>
        </p:nvSpPr>
        <p:spPr>
          <a:xfrm>
            <a:off x="446316" y="1303799"/>
            <a:ext cx="91548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1) Prepare: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Fold a piece of paper into 4 sections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In one section – write down one strategy/ approach/ consideration for tailoring play experiences for DLLs or children with dis/abilities that you learned from the articles/resource you read or watched before class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Leave the other sections blank</a:t>
            </a:r>
          </a:p>
          <a:p>
            <a:pPr lvl="1"/>
            <a:r>
              <a:rPr lang="en-US" sz="2400" dirty="0"/>
              <a:t>2) Pair:</a:t>
            </a:r>
          </a:p>
          <a:p>
            <a:pPr lvl="2"/>
            <a:r>
              <a:rPr lang="en-US" sz="2400" b="1" dirty="0"/>
              <a:t>Give one:</a:t>
            </a:r>
            <a:r>
              <a:rPr lang="en-US" sz="2400" dirty="0"/>
              <a:t> give brief context about the article and share one of the ideas you have.  E.g. “I read the article about bilingual learners, and one strategy they mentioned was… “</a:t>
            </a:r>
          </a:p>
          <a:p>
            <a:pPr lvl="2"/>
            <a:r>
              <a:rPr lang="en-US" sz="2400" b="1" dirty="0"/>
              <a:t>Get one:</a:t>
            </a:r>
            <a:r>
              <a:rPr lang="en-US" sz="2400" dirty="0"/>
              <a:t> listen as your partner shares their article/strategy</a:t>
            </a:r>
          </a:p>
          <a:p>
            <a:pPr lvl="2"/>
            <a:r>
              <a:rPr lang="en-US" sz="2400" b="1" dirty="0"/>
              <a:t>Let’s pretend:</a:t>
            </a:r>
            <a:r>
              <a:rPr lang="en-US" sz="2400" dirty="0"/>
              <a:t> imagine your future context working with children.  How might you implement that strategy?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100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BADA-DF66-D34C-AE8F-881C5853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D5701-1D26-0A41-8CDD-27428FB16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66194"/>
            <a:ext cx="10363826" cy="4325006"/>
          </a:xfrm>
        </p:spPr>
        <p:txBody>
          <a:bodyPr/>
          <a:lstStyle/>
          <a:p>
            <a:r>
              <a:rPr lang="en-US" dirty="0"/>
              <a:t> What surprised you?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are you still wondering?</a:t>
            </a:r>
          </a:p>
        </p:txBody>
      </p:sp>
    </p:spTree>
    <p:extLst>
      <p:ext uri="{BB962C8B-B14F-4D97-AF65-F5344CB8AC3E}">
        <p14:creationId xmlns:p14="http://schemas.microsoft.com/office/powerpoint/2010/main" val="211744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7879-EBF8-5241-9982-A796F3C6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Gameplan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FF27E-6C11-424C-BEEC-98FC2330D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Learn or revisit definitions of inclusion, dis/ability, and bilingualism. </a:t>
            </a:r>
          </a:p>
          <a:p>
            <a:pPr lvl="0"/>
            <a:r>
              <a:rPr lang="en-US" dirty="0"/>
              <a:t>Through reading, watching video examples, and discussion, build understandings of what playful learning looks like in inclusive classrooms. </a:t>
            </a:r>
          </a:p>
          <a:p>
            <a:pPr lvl="0"/>
            <a:r>
              <a:rPr lang="en-US" dirty="0"/>
              <a:t>In inquiry groups, begin to share documentation with colleagues and use the “Looking Playfully at Documentation” protocol to guide your Playful Participatory Research.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38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68CDEF-AD12-BF4A-8C36-65907B75BA46}"/>
              </a:ext>
            </a:extLst>
          </p:cNvPr>
          <p:cNvSpPr/>
          <p:nvPr/>
        </p:nvSpPr>
        <p:spPr>
          <a:xfrm>
            <a:off x="331173" y="277417"/>
            <a:ext cx="7668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Playfully at Documentation Protocol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DD6CD-5890-4248-96CA-5B13DF8C2955}"/>
              </a:ext>
            </a:extLst>
          </p:cNvPr>
          <p:cNvSpPr txBox="1"/>
          <p:nvPr/>
        </p:nvSpPr>
        <p:spPr>
          <a:xfrm>
            <a:off x="75714" y="1078473"/>
            <a:ext cx="12040573" cy="50175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667" b="1" dirty="0"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: The presenting teacher names their question and gives context about the documentation they are sharing (2 min)</a:t>
            </a:r>
          </a:p>
          <a:p>
            <a:r>
              <a:rPr lang="en-US" sz="2667" b="1" dirty="0"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: Look carefully at the documentation for a few minutes (2-3 min)</a:t>
            </a:r>
          </a:p>
          <a:p>
            <a:r>
              <a:rPr lang="en-US" sz="2667" b="1" dirty="0">
                <a:latin typeface="Calibri" panose="020F0502020204030204" pitchFamily="34" charset="0"/>
                <a:cs typeface="Calibri" panose="020F0502020204030204" pitchFamily="34" charset="0"/>
              </a:rPr>
              <a:t>Clarifying</a:t>
            </a:r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: Presenter answers short, fact-based questions from the group (2 min)</a:t>
            </a:r>
          </a:p>
          <a:p>
            <a:r>
              <a:rPr lang="en-US" sz="2667" b="1" dirty="0">
                <a:latin typeface="Calibri" panose="020F0502020204030204" pitchFamily="34" charset="0"/>
                <a:cs typeface="Calibri" panose="020F0502020204030204" pitchFamily="34" charset="0"/>
              </a:rPr>
              <a:t>Noticing and Wondering: </a:t>
            </a:r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a round of “I notice” (just saying what you see/hear in the documentation without judgement), and then ”I wonder” statements. The presenter listens and is silent (4 min)</a:t>
            </a:r>
          </a:p>
          <a:p>
            <a:r>
              <a:rPr lang="en-US" sz="2667" b="1" dirty="0">
                <a:latin typeface="Calibri" panose="020F0502020204030204" pitchFamily="34" charset="0"/>
                <a:cs typeface="Calibri" panose="020F0502020204030204" pitchFamily="34" charset="0"/>
              </a:rPr>
              <a:t>Pretending: </a:t>
            </a:r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Take on roles, act out a scenario from the documentation (2-3 min)</a:t>
            </a:r>
          </a:p>
          <a:p>
            <a:r>
              <a:rPr lang="en-US" sz="2667" b="1" dirty="0">
                <a:latin typeface="Calibri" panose="020F0502020204030204" pitchFamily="34" charset="0"/>
                <a:cs typeface="Calibri" panose="020F0502020204030204" pitchFamily="34" charset="0"/>
              </a:rPr>
              <a:t>Noticing/Wondering again</a:t>
            </a:r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: Did the playing help you notice anything new? (2 min)</a:t>
            </a:r>
          </a:p>
          <a:p>
            <a:r>
              <a:rPr lang="en-US" sz="2667" b="1" dirty="0">
                <a:latin typeface="Calibri" panose="020F0502020204030204" pitchFamily="34" charset="0"/>
                <a:cs typeface="Calibri" panose="020F0502020204030204" pitchFamily="34" charset="0"/>
              </a:rPr>
              <a:t>Inspiring</a:t>
            </a:r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: Repeat the presenter’s question.  What could the presenter try as next steps in their teaching? Or share ideas of what to document next. (5 min)</a:t>
            </a:r>
          </a:p>
          <a:p>
            <a:r>
              <a:rPr lang="en-US" sz="2667" b="1" dirty="0">
                <a:latin typeface="Calibri" panose="020F0502020204030204" pitchFamily="34" charset="0"/>
                <a:cs typeface="Calibri" panose="020F0502020204030204" pitchFamily="34" charset="0"/>
              </a:rPr>
              <a:t>Closing: </a:t>
            </a:r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The presenter has the last word to share their take-aways/questions. (2 min)</a:t>
            </a:r>
          </a:p>
        </p:txBody>
      </p:sp>
    </p:spTree>
    <p:extLst>
      <p:ext uri="{BB962C8B-B14F-4D97-AF65-F5344CB8AC3E}">
        <p14:creationId xmlns:p14="http://schemas.microsoft.com/office/powerpoint/2010/main" val="1344106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Looking Playfully at Documentation Protocol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 min</a:t>
            </a:r>
          </a:p>
        </p:txBody>
      </p:sp>
    </p:spTree>
    <p:extLst>
      <p:ext uri="{BB962C8B-B14F-4D97-AF65-F5344CB8AC3E}">
        <p14:creationId xmlns:p14="http://schemas.microsoft.com/office/powerpoint/2010/main" val="3724517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(2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Listen as the person bringing the documentation shares context </a:t>
            </a:r>
          </a:p>
          <a:p>
            <a:pPr lvl="1"/>
            <a:r>
              <a:rPr lang="en-US" dirty="0"/>
              <a:t>State the question that guided gathering this documentation (your PPR research question)</a:t>
            </a:r>
          </a:p>
          <a:p>
            <a:pPr lvl="1"/>
            <a:r>
              <a:rPr lang="en-US" dirty="0"/>
              <a:t>Briefly explain the context – where/when was this documentation gathered?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EDD7-0FEE-024A-A271-F0CB4D1BCA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31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(3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Silently view the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EDD7-0FEE-024A-A271-F0CB4D1BCA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24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Clarifying (2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Presenter answers short, fact-based questions from the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EDD7-0FEE-024A-A271-F0CB4D1BCA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95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Noticing and Wondering (4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Restate the documenter’s question</a:t>
            </a:r>
          </a:p>
          <a:p>
            <a:r>
              <a:rPr lang="en-US" dirty="0"/>
              <a:t>A round of “I notice…” “I see…” and “I wonder…?” comments.  </a:t>
            </a:r>
          </a:p>
          <a:p>
            <a:r>
              <a:rPr lang="en-US" dirty="0"/>
              <a:t>The presenter is silent and we talk about them in the 3</a:t>
            </a:r>
            <a:r>
              <a:rPr lang="en-US" baseline="30000" dirty="0"/>
              <a:t>rd</a:t>
            </a:r>
            <a:r>
              <a:rPr lang="en-US" dirty="0"/>
              <a:t> 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EDD7-0FEE-024A-A271-F0CB4D1BCA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3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Pretending (2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on roles and act out the scenario captured in the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EDD7-0FEE-024A-A271-F0CB4D1BCA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76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Noticing/Wondering again (2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the acting help you to notice or wonder anything new?</a:t>
            </a:r>
          </a:p>
          <a:p>
            <a:r>
              <a:rPr lang="en-US" dirty="0"/>
              <a:t>A round of “I notice…” “I see…” and “I wonder…?” comments.  The presenter is silent.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EDD7-0FEE-024A-A271-F0CB4D1BCA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85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Inspiring (4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 presenter’s research question</a:t>
            </a:r>
          </a:p>
          <a:p>
            <a:r>
              <a:rPr lang="en-US" dirty="0"/>
              <a:t>Make suggestions that the presenter could try as next steps in her practice or documentation to keep learning more about their question</a:t>
            </a:r>
          </a:p>
          <a:p>
            <a:r>
              <a:rPr lang="en-US" dirty="0"/>
              <a:t>Share ways that you were inspired by this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EDD7-0FEE-024A-A271-F0CB4D1BCA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56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(2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presenter has the last word – what struck you in this exploration of the documentation? What are you thinking about 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EDD7-0FEE-024A-A271-F0CB4D1BCA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3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83F2B-BC5D-EA41-998C-E9DE8A42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Playful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CB38E-9671-7949-9FB8-A2AAD0FAA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small groups, use materials in your play kit to represent a scene that demonstrated inclusion from the </a:t>
            </a:r>
            <a:r>
              <a:rPr lang="en-US" i="1" dirty="0"/>
              <a:t>Power of Aesthetics and Engagement </a:t>
            </a:r>
            <a:r>
              <a:rPr lang="en-US" dirty="0"/>
              <a:t>video. Talk about your representation and your initial reactions to the video with your small group. 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Link to the video: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https://www.youtube.com/watch?v=0MYz0oFu7D8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34A4E-EF89-9049-9A61-CA89D0AC4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800" y="4001294"/>
            <a:ext cx="3632200" cy="26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4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9DB1-688F-AC4A-8BBE-75A02CEC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Defining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3E48C-E030-554A-9D47-09534E1CC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Traditional definition = placement and service of all children, with and without disabilities, in educational settings (</a:t>
            </a:r>
            <a:r>
              <a:rPr lang="en-US" sz="2400" dirty="0" err="1"/>
              <a:t>Guralnick</a:t>
            </a:r>
            <a:r>
              <a:rPr lang="en-US" sz="2400" dirty="0"/>
              <a:t> &amp; </a:t>
            </a:r>
            <a:r>
              <a:rPr lang="en-US" sz="2400" dirty="0" err="1"/>
              <a:t>Bruder</a:t>
            </a:r>
            <a:r>
              <a:rPr lang="en-US" sz="2400" dirty="0"/>
              <a:t>, 2016; DEC/NAEYC, 2009)</a:t>
            </a:r>
          </a:p>
          <a:p>
            <a:r>
              <a:rPr lang="en-US" sz="2400" dirty="0"/>
              <a:t>Expanded definition = an ongoing </a:t>
            </a:r>
            <a:r>
              <a:rPr lang="en-US" sz="2400" i="1" dirty="0"/>
              <a:t>process</a:t>
            </a:r>
            <a:r>
              <a:rPr lang="en-US" sz="2400" dirty="0"/>
              <a:t> in response to the exclusion of children viewed by educational systems as different (e.g., children with dis/abilities, children of Color, children who are Dual Language Learners) from normative standards (e.g., children who are “typically developing”, children who are White, children whose home language is English)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E8939-5AA2-2146-833F-C027399F2DD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7"/>
          <a:stretch/>
        </p:blipFill>
        <p:spPr>
          <a:xfrm>
            <a:off x="1520674" y="5743568"/>
            <a:ext cx="9147326" cy="11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>
            <a:extLst>
              <a:ext uri="{FF2B5EF4-FFF2-40B4-BE49-F238E27FC236}">
                <a16:creationId xmlns:a16="http://schemas.microsoft.com/office/drawing/2014/main" id="{FB70046A-232C-8640-AE6D-675BFE910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15021"/>
          <a:stretch>
            <a:fillRect/>
          </a:stretch>
        </p:blipFill>
        <p:spPr bwMode="auto">
          <a:xfrm>
            <a:off x="1517651" y="1203326"/>
            <a:ext cx="917257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1">
            <a:extLst>
              <a:ext uri="{FF2B5EF4-FFF2-40B4-BE49-F238E27FC236}">
                <a16:creationId xmlns:a16="http://schemas.microsoft.com/office/drawing/2014/main" id="{93B78E61-55BB-FD4E-BF98-2A384488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85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What do we mean by dis/ability?</a:t>
            </a: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id="{1A5EAE4B-5233-3B42-9C36-66BD99A7B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0" y="6656388"/>
            <a:ext cx="4527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9E86CD"/>
                </a:solidFill>
              </a:rPr>
              <a:t>Image used by permission by Dadu Shin. </a:t>
            </a:r>
            <a:r>
              <a:rPr lang="en-US" altLang="en-US" sz="800">
                <a:solidFill>
                  <a:srgbClr val="9E86CD"/>
                </a:solidFill>
                <a:hlinkClick r:id="rId4"/>
              </a:rPr>
              <a:t>https://dadushin.com/</a:t>
            </a:r>
            <a:r>
              <a:rPr lang="en-US" altLang="en-US" sz="800">
                <a:solidFill>
                  <a:srgbClr val="9E86C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641028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>
            <a:extLst>
              <a:ext uri="{FF2B5EF4-FFF2-40B4-BE49-F238E27FC236}">
                <a16:creationId xmlns:a16="http://schemas.microsoft.com/office/drawing/2014/main" id="{6B410F23-597B-884E-8DFA-8C0D17E2D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2793"/>
            <a:ext cx="9129713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">
            <a:extLst>
              <a:ext uri="{FF2B5EF4-FFF2-40B4-BE49-F238E27FC236}">
                <a16:creationId xmlns:a16="http://schemas.microsoft.com/office/drawing/2014/main" id="{4728A690-12AD-8440-B4B2-82A8618CA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53213"/>
            <a:ext cx="2384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Image used with permission from Thistle Foundation</a:t>
            </a:r>
          </a:p>
        </p:txBody>
      </p:sp>
    </p:spTree>
    <p:extLst>
      <p:ext uri="{BB962C8B-B14F-4D97-AF65-F5344CB8AC3E}">
        <p14:creationId xmlns:p14="http://schemas.microsoft.com/office/powerpoint/2010/main" val="217189037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>
            <a:extLst>
              <a:ext uri="{FF2B5EF4-FFF2-40B4-BE49-F238E27FC236}">
                <a16:creationId xmlns:a16="http://schemas.microsoft.com/office/drawing/2014/main" id="{6DC07437-9265-F94F-9EF3-47E7F27AB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19162"/>
            <a:ext cx="9144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>
            <a:extLst>
              <a:ext uri="{FF2B5EF4-FFF2-40B4-BE49-F238E27FC236}">
                <a16:creationId xmlns:a16="http://schemas.microsoft.com/office/drawing/2014/main" id="{649C7895-808B-BD41-BADF-8E8F5BA23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9875"/>
            <a:ext cx="2384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Image used with permission from Thistle Foundation</a:t>
            </a:r>
          </a:p>
        </p:txBody>
      </p:sp>
    </p:spTree>
    <p:extLst>
      <p:ext uri="{BB962C8B-B14F-4D97-AF65-F5344CB8AC3E}">
        <p14:creationId xmlns:p14="http://schemas.microsoft.com/office/powerpoint/2010/main" val="393258018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20E4-DC10-BC40-B09D-F1BC2F543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060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What is ableism?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620C6-08E9-C34F-B35B-8C9EA6CE1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8" y="813683"/>
            <a:ext cx="3979563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</a:rPr>
              <a:t>“The devaluation of disability [that] results in societal attitudes that uncritically assert that it is better for a child to walk than roll, speak than sign, read print than read Braille, spell independently than use a spell-check”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</a:rPr>
              <a:t>(Hehir, 2002, p. 3)</a:t>
            </a:r>
          </a:p>
          <a:p>
            <a:pPr marL="0" indent="0">
              <a:buNone/>
            </a:pPr>
            <a:endParaRPr lang="en-US" sz="21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Study Sheds Light on 'Ableism' Biases Toward People with Disabilities -  Rehab Managment">
            <a:extLst>
              <a:ext uri="{FF2B5EF4-FFF2-40B4-BE49-F238E27FC236}">
                <a16:creationId xmlns:a16="http://schemas.microsoft.com/office/drawing/2014/main" id="{4AFEFBF1-075F-FD43-AB4D-8A9CF1B8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7" y="1260928"/>
            <a:ext cx="58928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3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3167-8247-5045-ABE9-B304BD35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Linguicism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07498-263F-044F-8BD4-A846FAE3A1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Discrimination of an individual or group based on their use of language</a:t>
            </a:r>
          </a:p>
        </p:txBody>
      </p:sp>
      <p:pic>
        <p:nvPicPr>
          <p:cNvPr id="3074" name="Picture 2" descr="Combating Linguistic Discrimination in the Caribbean and Beyond - Posts |  Facebook">
            <a:extLst>
              <a:ext uri="{FF2B5EF4-FFF2-40B4-BE49-F238E27FC236}">
                <a16:creationId xmlns:a16="http://schemas.microsoft.com/office/drawing/2014/main" id="{5EE5613A-61A3-2C4B-8F34-3F2CBB907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912" y="437083"/>
            <a:ext cx="4942114" cy="598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739F5E6E4C5F4BB3E6FA07C9D2F146" ma:contentTypeVersion="16" ma:contentTypeDescription="Create a new document." ma:contentTypeScope="" ma:versionID="c7e6c9f7418dc038bfd6e7490423743d">
  <xsd:schema xmlns:xsd="http://www.w3.org/2001/XMLSchema" xmlns:xs="http://www.w3.org/2001/XMLSchema" xmlns:p="http://schemas.microsoft.com/office/2006/metadata/properties" xmlns:ns2="3c740ce1-474f-4fb6-aa3e-b262990714c5" xmlns:ns3="409053c0-fa1f-4e4a-b1c6-5ca7cf39c25b" targetNamespace="http://schemas.microsoft.com/office/2006/metadata/properties" ma:root="true" ma:fieldsID="cf64a083711a3f68e3388f5eb6b374dc" ns2:_="" ns3:_="">
    <xsd:import namespace="3c740ce1-474f-4fb6-aa3e-b262990714c5"/>
    <xsd:import namespace="409053c0-fa1f-4e4a-b1c6-5ca7cf39c2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40ce1-474f-4fb6-aa3e-b262990714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8107521-1385-498b-8889-bf2cd8dee3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053c0-fa1f-4e4a-b1c6-5ca7cf39c25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1f1905f-def7-4ab6-84c9-3e2b9445c8b3}" ma:internalName="TaxCatchAll" ma:showField="CatchAllData" ma:web="409053c0-fa1f-4e4a-b1c6-5ca7cf39c2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9053c0-fa1f-4e4a-b1c6-5ca7cf39c25b" xsi:nil="true"/>
    <lcf76f155ced4ddcb4097134ff3c332f xmlns="3c740ce1-474f-4fb6-aa3e-b262990714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0A9492-4CA3-4EC2-B062-8C5DC987D5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4D31FA-984A-41CD-9F67-95AF4D4E0C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740ce1-474f-4fb6-aa3e-b262990714c5"/>
    <ds:schemaRef ds:uri="409053c0-fa1f-4e4a-b1c6-5ca7cf39c2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7A3E62-8F11-4E48-ACD8-D3AB85AB7FC1}">
  <ds:schemaRefs>
    <ds:schemaRef ds:uri="http://purl.org/dc/terms/"/>
    <ds:schemaRef ds:uri="3c740ce1-474f-4fb6-aa3e-b262990714c5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409053c0-fa1f-4e4a-b1c6-5ca7cf39c25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2119</Words>
  <Application>Microsoft Macintosh PowerPoint</Application>
  <PresentationFormat>Widescreen</PresentationFormat>
  <Paragraphs>165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Gill Sans MT</vt:lpstr>
      <vt:lpstr>Times</vt:lpstr>
      <vt:lpstr>Times New Roman</vt:lpstr>
      <vt:lpstr>Office Theme</vt:lpstr>
      <vt:lpstr>Play for All:  Inclusive Playful Classrooms</vt:lpstr>
      <vt:lpstr>Gameplan </vt:lpstr>
      <vt:lpstr>Playful Start</vt:lpstr>
      <vt:lpstr>Defining Inclusion</vt:lpstr>
      <vt:lpstr>What do we mean by dis/ability?</vt:lpstr>
      <vt:lpstr>PowerPoint Presentation</vt:lpstr>
      <vt:lpstr>PowerPoint Presentation</vt:lpstr>
      <vt:lpstr>What is ableism?</vt:lpstr>
      <vt:lpstr>Linguicism</vt:lpstr>
      <vt:lpstr>PowerPoint Presentation</vt:lpstr>
      <vt:lpstr>PowerPoint Presentation</vt:lpstr>
      <vt:lpstr>UDL Guidelines</vt:lpstr>
      <vt:lpstr>The Power of Aesthetics and Engagement – some context</vt:lpstr>
      <vt:lpstr>The Power of Aesthetics and Engagement – debriefing the video</vt:lpstr>
      <vt:lpstr>PowerPoint Presentation</vt:lpstr>
      <vt:lpstr>Resources on Inclusion and Play:</vt:lpstr>
      <vt:lpstr>Let’s Play: Give One, Get One, Let’s Pretend</vt:lpstr>
      <vt:lpstr>Let’s Play: Give One, Get One, Let’s Pretend</vt:lpstr>
      <vt:lpstr>Whole Group Discussion</vt:lpstr>
      <vt:lpstr>PowerPoint Presentation</vt:lpstr>
      <vt:lpstr>Looking Playfully at Documentation Protocol</vt:lpstr>
      <vt:lpstr>Listening (2 min)</vt:lpstr>
      <vt:lpstr>Looking (3 min)</vt:lpstr>
      <vt:lpstr>Clarifying (2 min)</vt:lpstr>
      <vt:lpstr>Noticing and Wondering (4 min)</vt:lpstr>
      <vt:lpstr>Pretending (2 min)</vt:lpstr>
      <vt:lpstr>Noticing/Wondering again (2 min)</vt:lpstr>
      <vt:lpstr>Inspiring (4 min)</vt:lpstr>
      <vt:lpstr>Closing (2 min)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and Inclusion:  Play for all</dc:title>
  <dc:creator>Baker, Megina A</dc:creator>
  <cp:lastModifiedBy>Riecken, Matthew Christ</cp:lastModifiedBy>
  <cp:revision>41</cp:revision>
  <dcterms:created xsi:type="dcterms:W3CDTF">2018-11-14T18:42:17Z</dcterms:created>
  <dcterms:modified xsi:type="dcterms:W3CDTF">2023-03-07T18:41:43Z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0x01010012739F5E6E4C5F4BB3E6FA07C9D2F146</vt:lpwstr>
  </property>
  <property fmtid="{D5CDD505-2E9C-101B-9397-08002B2CF9AE}" pid="3" name="MediaServiceImageTags">
    <vt:lpwstr/>
  </property>
</Properties>
</file>