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697" r:id="rId5"/>
    <p:sldId id="678" r:id="rId6"/>
    <p:sldId id="698" r:id="rId7"/>
    <p:sldId id="683" r:id="rId8"/>
    <p:sldId id="684" r:id="rId9"/>
    <p:sldId id="268" r:id="rId10"/>
    <p:sldId id="691" r:id="rId11"/>
    <p:sldId id="256" r:id="rId12"/>
    <p:sldId id="269" r:id="rId13"/>
    <p:sldId id="277" r:id="rId14"/>
    <p:sldId id="699" r:id="rId15"/>
    <p:sldId id="489" r:id="rId16"/>
    <p:sldId id="653" r:id="rId17"/>
    <p:sldId id="260" r:id="rId18"/>
    <p:sldId id="654" r:id="rId19"/>
    <p:sldId id="681" r:id="rId20"/>
    <p:sldId id="680" r:id="rId21"/>
    <p:sldId id="692" r:id="rId22"/>
    <p:sldId id="659" r:id="rId23"/>
    <p:sldId id="661" r:id="rId24"/>
    <p:sldId id="662" r:id="rId25"/>
    <p:sldId id="657" r:id="rId26"/>
    <p:sldId id="273" r:id="rId27"/>
    <p:sldId id="679" r:id="rId28"/>
    <p:sldId id="658" r:id="rId29"/>
    <p:sldId id="664" r:id="rId30"/>
    <p:sldId id="666" r:id="rId31"/>
    <p:sldId id="667" r:id="rId32"/>
    <p:sldId id="668" r:id="rId33"/>
    <p:sldId id="690" r:id="rId34"/>
    <p:sldId id="685" r:id="rId35"/>
    <p:sldId id="274" r:id="rId36"/>
    <p:sldId id="687" r:id="rId37"/>
    <p:sldId id="693" r:id="rId38"/>
    <p:sldId id="686" r:id="rId39"/>
    <p:sldId id="694" r:id="rId40"/>
    <p:sldId id="688" r:id="rId41"/>
    <p:sldId id="695" r:id="rId42"/>
    <p:sldId id="689" r:id="rId43"/>
    <p:sldId id="696" r:id="rId44"/>
    <p:sldId id="671" r:id="rId45"/>
    <p:sldId id="67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gina Baker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779F5-9174-00AC-3BB5-F5B82DA1E5D0}" v="2" dt="2023-01-18T20:14:55.927"/>
    <p1510:client id="{AFAE0A00-80EB-894D-A9E0-D992C05D7B9B}" v="1" dt="2021-10-05T14:30:56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19"/>
    <p:restoredTop sz="96327"/>
  </p:normalViewPr>
  <p:slideViewPr>
    <p:cSldViewPr snapToGrid="0" snapToObjects="1">
      <p:cViewPr varScale="1">
        <p:scale>
          <a:sx n="118" d="100"/>
          <a:sy n="118" d="100"/>
        </p:scale>
        <p:origin x="240" y="4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ina Baker" userId="e9dd2941-2cdf-4f0b-895b-28c1f961bd78" providerId="ADAL" clId="{AFAE0A00-80EB-894D-A9E0-D992C05D7B9B}"/>
    <pc:docChg chg="custSel modSld">
      <pc:chgData name="Megina Baker" userId="e9dd2941-2cdf-4f0b-895b-28c1f961bd78" providerId="ADAL" clId="{AFAE0A00-80EB-894D-A9E0-D992C05D7B9B}" dt="2021-10-05T14:31:09.121" v="11" actId="478"/>
      <pc:docMkLst>
        <pc:docMk/>
      </pc:docMkLst>
      <pc:sldChg chg="addSp delSp modSp mod">
        <pc:chgData name="Megina Baker" userId="e9dd2941-2cdf-4f0b-895b-28c1f961bd78" providerId="ADAL" clId="{AFAE0A00-80EB-894D-A9E0-D992C05D7B9B}" dt="2021-10-05T14:31:09.121" v="11" actId="478"/>
        <pc:sldMkLst>
          <pc:docMk/>
          <pc:sldMk cId="1243224321" sldId="697"/>
        </pc:sldMkLst>
        <pc:spChg chg="add mod">
          <ac:chgData name="Megina Baker" userId="e9dd2941-2cdf-4f0b-895b-28c1f961bd78" providerId="ADAL" clId="{AFAE0A00-80EB-894D-A9E0-D992C05D7B9B}" dt="2021-10-05T14:31:09.121" v="11" actId="478"/>
          <ac:spMkLst>
            <pc:docMk/>
            <pc:sldMk cId="1243224321" sldId="697"/>
            <ac:spMk id="3" creationId="{74E4D61A-CF96-CB44-A9DD-FFE6097A2CE4}"/>
          </ac:spMkLst>
        </pc:spChg>
        <pc:spChg chg="mod">
          <ac:chgData name="Megina Baker" userId="e9dd2941-2cdf-4f0b-895b-28c1f961bd78" providerId="ADAL" clId="{AFAE0A00-80EB-894D-A9E0-D992C05D7B9B}" dt="2021-10-05T14:30:56.419" v="1"/>
          <ac:spMkLst>
            <pc:docMk/>
            <pc:sldMk cId="1243224321" sldId="697"/>
            <ac:spMk id="4" creationId="{C5AA0F49-F998-E843-9780-D3E31FBF90A9}"/>
          </ac:spMkLst>
        </pc:spChg>
        <pc:spChg chg="del mod">
          <ac:chgData name="Megina Baker" userId="e9dd2941-2cdf-4f0b-895b-28c1f961bd78" providerId="ADAL" clId="{AFAE0A00-80EB-894D-A9E0-D992C05D7B9B}" dt="2021-10-05T14:31:09.121" v="11" actId="478"/>
          <ac:spMkLst>
            <pc:docMk/>
            <pc:sldMk cId="1243224321" sldId="697"/>
            <ac:spMk id="5" creationId="{D98D09D9-5BA3-FA4A-A5F8-AAAFF6928BAF}"/>
          </ac:spMkLst>
        </pc:spChg>
      </pc:sldChg>
    </pc:docChg>
  </pc:docChgLst>
  <pc:docChgLst>
    <pc:chgData name="Riecken, Matthew Christ" userId="S::matthew_riecken@harvard.edu::fe0c920c-b6e4-4149-9161-059c916e68f4" providerId="AD" clId="Web-{2D2779F5-9174-00AC-3BB5-F5B82DA1E5D0}"/>
    <pc:docChg chg="modSld">
      <pc:chgData name="Riecken, Matthew Christ" userId="S::matthew_riecken@harvard.edu::fe0c920c-b6e4-4149-9161-059c916e68f4" providerId="AD" clId="Web-{2D2779F5-9174-00AC-3BB5-F5B82DA1E5D0}" dt="2023-01-18T20:14:55.927" v="1"/>
      <pc:docMkLst>
        <pc:docMk/>
      </pc:docMkLst>
      <pc:sldChg chg="addSp delSp">
        <pc:chgData name="Riecken, Matthew Christ" userId="S::matthew_riecken@harvard.edu::fe0c920c-b6e4-4149-9161-059c916e68f4" providerId="AD" clId="Web-{2D2779F5-9174-00AC-3BB5-F5B82DA1E5D0}" dt="2023-01-18T20:14:55.927" v="1"/>
        <pc:sldMkLst>
          <pc:docMk/>
          <pc:sldMk cId="1243224321" sldId="697"/>
        </pc:sldMkLst>
        <pc:spChg chg="add">
          <ac:chgData name="Riecken, Matthew Christ" userId="S::matthew_riecken@harvard.edu::fe0c920c-b6e4-4149-9161-059c916e68f4" providerId="AD" clId="Web-{2D2779F5-9174-00AC-3BB5-F5B82DA1E5D0}" dt="2023-01-18T20:14:55.927" v="1"/>
          <ac:spMkLst>
            <pc:docMk/>
            <pc:sldMk cId="1243224321" sldId="697"/>
            <ac:spMk id="2" creationId="{987B716B-B07B-94DA-806A-0F9566E4CE26}"/>
          </ac:spMkLst>
        </pc:spChg>
        <pc:spChg chg="del">
          <ac:chgData name="Riecken, Matthew Christ" userId="S::matthew_riecken@harvard.edu::fe0c920c-b6e4-4149-9161-059c916e68f4" providerId="AD" clId="Web-{2D2779F5-9174-00AC-3BB5-F5B82DA1E5D0}" dt="2023-01-18T20:14:55.740" v="0"/>
          <ac:spMkLst>
            <pc:docMk/>
            <pc:sldMk cId="1243224321" sldId="697"/>
            <ac:spMk id="3" creationId="{74E4D61A-CF96-CB44-A9DD-FFE6097A2CE4}"/>
          </ac:spMkLst>
        </pc:spChg>
      </pc:sldChg>
    </pc:docChg>
  </pc:docChgLst>
  <pc:docChgLst>
    <pc:chgData name="Megina Baker" userId="e9dd2941-2cdf-4f0b-895b-28c1f961bd78" providerId="ADAL" clId="{B27C771E-97AB-3E44-B5BB-FFD4D307A9D8}"/>
    <pc:docChg chg="custSel addSld delSld modSld sldOrd modMainMaster modNotesMaster">
      <pc:chgData name="Megina Baker" userId="e9dd2941-2cdf-4f0b-895b-28c1f961bd78" providerId="ADAL" clId="{B27C771E-97AB-3E44-B5BB-FFD4D307A9D8}" dt="2021-09-21T12:40:11.914" v="1445"/>
      <pc:docMkLst>
        <pc:docMk/>
      </pc:docMkLst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615041920" sldId="256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15041920" sldId="256"/>
            <ac:spMk id="4" creationId="{00000000-0000-0000-0000-000000000000}"/>
          </ac:spMkLst>
        </pc:spChg>
      </pc:sldChg>
      <pc:sldChg chg="modNotes modNotesTx">
        <pc:chgData name="Megina Baker" userId="e9dd2941-2cdf-4f0b-895b-28c1f961bd78" providerId="ADAL" clId="{B27C771E-97AB-3E44-B5BB-FFD4D307A9D8}" dt="2021-09-21T12:26:50.716" v="851" actId="20577"/>
        <pc:sldMkLst>
          <pc:docMk/>
          <pc:sldMk cId="1984950639" sldId="260"/>
        </pc:sldMkLst>
      </pc:sldChg>
      <pc:sldChg chg="modSp modNotesTx">
        <pc:chgData name="Megina Baker" userId="e9dd2941-2cdf-4f0b-895b-28c1f961bd78" providerId="ADAL" clId="{B27C771E-97AB-3E44-B5BB-FFD4D307A9D8}" dt="2021-09-21T12:23:35.004" v="401" actId="20577"/>
        <pc:sldMkLst>
          <pc:docMk/>
          <pc:sldMk cId="1498261501" sldId="269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1498261501" sldId="269"/>
            <ac:spMk id="3" creationId="{00000000-0000-0000-0000-000000000000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1884540411" sldId="273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1884540411" sldId="273"/>
            <ac:spMk id="2" creationId="{00000000-0000-0000-0000-000000000000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2365569217" sldId="274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2365569217" sldId="274"/>
            <ac:spMk id="3" creationId="{646AE7BE-0B30-5042-88E8-412019D22BA4}"/>
          </ac:spMkLst>
        </pc:spChg>
      </pc:sldChg>
      <pc:sldChg chg="modSp modNotesTx">
        <pc:chgData name="Megina Baker" userId="e9dd2941-2cdf-4f0b-895b-28c1f961bd78" providerId="ADAL" clId="{B27C771E-97AB-3E44-B5BB-FFD4D307A9D8}" dt="2021-09-21T12:23:20.530" v="324" actId="20577"/>
        <pc:sldMkLst>
          <pc:docMk/>
          <pc:sldMk cId="3579949596" sldId="277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3579949596" sldId="277"/>
            <ac:spMk id="3" creationId="{00000000-0000-0000-0000-000000000000}"/>
          </ac:spMkLst>
        </pc:sp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579949596" sldId="277"/>
            <ac:picMk id="2" creationId="{00000000-0000-0000-0000-000000000000}"/>
          </ac:picMkLst>
        </pc:picChg>
      </pc:sldChg>
      <pc:sldChg chg="modSp del modNotesTx">
        <pc:chgData name="Megina Baker" userId="e9dd2941-2cdf-4f0b-895b-28c1f961bd78" providerId="ADAL" clId="{B27C771E-97AB-3E44-B5BB-FFD4D307A9D8}" dt="2021-09-21T12:25:41.467" v="499" actId="2696"/>
        <pc:sldMkLst>
          <pc:docMk/>
          <pc:sldMk cId="699746752" sldId="357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2" creationId="{8A452E0D-CF08-A34D-90BD-47D0C81FE1C5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6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7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9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10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11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12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13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699746752" sldId="357"/>
            <ac:spMk id="14" creationId="{00000000-0000-0000-0000-000000000000}"/>
          </ac:spMkLst>
        </pc:spChg>
      </pc:sldChg>
      <pc:sldChg chg="add modNotesTx">
        <pc:chgData name="Megina Baker" userId="e9dd2941-2cdf-4f0b-895b-28c1f961bd78" providerId="ADAL" clId="{B27C771E-97AB-3E44-B5BB-FFD4D307A9D8}" dt="2021-09-21T12:26:22.816" v="728" actId="20577"/>
        <pc:sldMkLst>
          <pc:docMk/>
          <pc:sldMk cId="3334393534" sldId="489"/>
        </pc:sldMkLst>
      </pc:sldChg>
      <pc:sldChg chg="modSp modNotes modNotesTx">
        <pc:chgData name="Megina Baker" userId="e9dd2941-2cdf-4f0b-895b-28c1f961bd78" providerId="ADAL" clId="{B27C771E-97AB-3E44-B5BB-FFD4D307A9D8}" dt="2021-09-21T12:26:42.171" v="818" actId="20577"/>
        <pc:sldMkLst>
          <pc:docMk/>
          <pc:sldMk cId="1971260890" sldId="653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1971260890" sldId="653"/>
            <ac:spMk id="4" creationId="{C65EC954-B781-4D49-8100-722A72D25609}"/>
          </ac:spMkLst>
        </pc:spChg>
      </pc:sldChg>
      <pc:sldChg chg="modSp modNotesTx">
        <pc:chgData name="Megina Baker" userId="e9dd2941-2cdf-4f0b-895b-28c1f961bd78" providerId="ADAL" clId="{B27C771E-97AB-3E44-B5BB-FFD4D307A9D8}" dt="2021-09-21T12:27:14.264" v="1006" actId="20577"/>
        <pc:sldMkLst>
          <pc:docMk/>
          <pc:sldMk cId="1579841013" sldId="654"/>
        </pc:sldMkLst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1579841013" sldId="654"/>
            <ac:picMk id="4" creationId="{E0D72CF3-7276-7A47-9B90-02A398C12C72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1579841013" sldId="654"/>
            <ac:picMk id="5" creationId="{1D356C50-DEFB-654A-99D5-8B68D55D392F}"/>
          </ac:picMkLst>
        </pc:picChg>
      </pc:sldChg>
      <pc:sldChg chg="modSp modNotesTx">
        <pc:chgData name="Megina Baker" userId="e9dd2941-2cdf-4f0b-895b-28c1f961bd78" providerId="ADAL" clId="{B27C771E-97AB-3E44-B5BB-FFD4D307A9D8}" dt="2021-09-21T12:35:03.469" v="1141" actId="20577"/>
        <pc:sldMkLst>
          <pc:docMk/>
          <pc:sldMk cId="3970148427" sldId="657"/>
        </pc:sldMkLst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970148427" sldId="657"/>
            <ac:picMk id="5" creationId="{73F960FA-52DC-1945-A4ED-1D3885CD0E4C}"/>
          </ac:picMkLst>
        </pc:pic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984520781" sldId="659"/>
        </pc:sldMkLst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984520781" sldId="659"/>
            <ac:picMk id="12290" creationId="{6929AF05-AC44-8C45-89A0-0962D5D692B7}"/>
          </ac:picMkLst>
        </pc:pic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3937896102" sldId="661"/>
        </pc:sldMkLst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937896102" sldId="661"/>
            <ac:picMk id="12290" creationId="{6929AF05-AC44-8C45-89A0-0962D5D692B7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937896102" sldId="661"/>
            <ac:picMk id="13314" creationId="{F260A03A-41E4-3644-B0E2-9D55E1366544}"/>
          </ac:picMkLst>
        </pc:pic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3352726918" sldId="662"/>
        </pc:sldMkLst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352726918" sldId="662"/>
            <ac:picMk id="12290" creationId="{6929AF05-AC44-8C45-89A0-0962D5D692B7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352726918" sldId="662"/>
            <ac:picMk id="14338" creationId="{9DD4F6C0-8131-9B47-A758-8303D0B36428}"/>
          </ac:picMkLst>
        </pc:pic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4092821728" sldId="666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4092821728" sldId="666"/>
            <ac:spMk id="2" creationId="{BBF4E6E7-59F7-5549-9D23-E093FFE1A75F}"/>
          </ac:spMkLst>
        </pc:sp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4092821728" sldId="666"/>
            <ac:picMk id="15362" creationId="{C3E83EF9-9C50-BC4A-B9A5-325F616CEFC1}"/>
          </ac:picMkLst>
        </pc:picChg>
      </pc:sldChg>
      <pc:sldChg chg="modSp mod">
        <pc:chgData name="Megina Baker" userId="e9dd2941-2cdf-4f0b-895b-28c1f961bd78" providerId="ADAL" clId="{B27C771E-97AB-3E44-B5BB-FFD4D307A9D8}" dt="2021-09-21T11:45:56.562" v="1" actId="27636"/>
        <pc:sldMkLst>
          <pc:docMk/>
          <pc:sldMk cId="1114475363" sldId="667"/>
        </pc:sldMkLst>
        <pc:spChg chg="mod">
          <ac:chgData name="Megina Baker" userId="e9dd2941-2cdf-4f0b-895b-28c1f961bd78" providerId="ADAL" clId="{B27C771E-97AB-3E44-B5BB-FFD4D307A9D8}" dt="2021-09-21T11:45:56.562" v="1" actId="27636"/>
          <ac:spMkLst>
            <pc:docMk/>
            <pc:sldMk cId="1114475363" sldId="667"/>
            <ac:spMk id="3" creationId="{4022B68E-E801-AB4A-8D5A-1767523EE30F}"/>
          </ac:spMkLst>
        </pc:spChg>
      </pc:sldChg>
      <pc:sldChg chg="addSp modSp mod modNotes">
        <pc:chgData name="Megina Baker" userId="e9dd2941-2cdf-4f0b-895b-28c1f961bd78" providerId="ADAL" clId="{B27C771E-97AB-3E44-B5BB-FFD4D307A9D8}" dt="2021-09-21T12:37:55.069" v="1182" actId="1076"/>
        <pc:sldMkLst>
          <pc:docMk/>
          <pc:sldMk cId="3419060701" sldId="668"/>
        </pc:sldMkLst>
        <pc:spChg chg="mod">
          <ac:chgData name="Megina Baker" userId="e9dd2941-2cdf-4f0b-895b-28c1f961bd78" providerId="ADAL" clId="{B27C771E-97AB-3E44-B5BB-FFD4D307A9D8}" dt="2021-09-21T12:37:30.488" v="1175" actId="20577"/>
          <ac:spMkLst>
            <pc:docMk/>
            <pc:sldMk cId="3419060701" sldId="668"/>
            <ac:spMk id="3" creationId="{AE6126C8-15E8-934F-962F-8162B6EA9E48}"/>
          </ac:spMkLst>
        </pc:spChg>
        <pc:picChg chg="add mod">
          <ac:chgData name="Megina Baker" userId="e9dd2941-2cdf-4f0b-895b-28c1f961bd78" providerId="ADAL" clId="{B27C771E-97AB-3E44-B5BB-FFD4D307A9D8}" dt="2021-09-21T12:36:35.621" v="1147" actId="14100"/>
          <ac:picMkLst>
            <pc:docMk/>
            <pc:sldMk cId="3419060701" sldId="668"/>
            <ac:picMk id="4" creationId="{5601652D-9EAA-0E44-A65C-78A7AA2780BE}"/>
          </ac:picMkLst>
        </pc:picChg>
        <pc:picChg chg="add mod">
          <ac:chgData name="Megina Baker" userId="e9dd2941-2cdf-4f0b-895b-28c1f961bd78" providerId="ADAL" clId="{B27C771E-97AB-3E44-B5BB-FFD4D307A9D8}" dt="2021-09-21T12:37:55.069" v="1182" actId="1076"/>
          <ac:picMkLst>
            <pc:docMk/>
            <pc:sldMk cId="3419060701" sldId="668"/>
            <ac:picMk id="5" creationId="{6A81D7D5-222B-FE4E-855F-25FB4D6772EB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419060701" sldId="668"/>
            <ac:picMk id="1026" creationId="{61B78FE1-4444-3446-B4A4-E06F1D64605F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419060701" sldId="668"/>
            <ac:picMk id="1028" creationId="{9C416E4E-16DF-9A41-B2E5-D9EEA54B7F5A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419060701" sldId="668"/>
            <ac:picMk id="1030" creationId="{A644C9E1-4663-3045-9850-14E33E484AC4}"/>
          </ac:picMkLst>
        </pc:picChg>
        <pc:picChg chg="mod">
          <ac:chgData name="Megina Baker" userId="e9dd2941-2cdf-4f0b-895b-28c1f961bd78" providerId="ADAL" clId="{B27C771E-97AB-3E44-B5BB-FFD4D307A9D8}" dt="2021-09-21T12:37:53.260" v="1181" actId="1076"/>
          <ac:picMkLst>
            <pc:docMk/>
            <pc:sldMk cId="3419060701" sldId="668"/>
            <ac:picMk id="1032" creationId="{CE4CDB5B-A4F0-7A45-89C2-58F48E255CA1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419060701" sldId="668"/>
            <ac:picMk id="1034" creationId="{275E10F5-9AAB-734F-837C-5853619686F5}"/>
          </ac:picMkLst>
        </pc:pic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3419060701" sldId="668"/>
            <ac:picMk id="1036" creationId="{02E904A0-B28E-7F48-83E0-A2BE6AEC4A80}"/>
          </ac:picMkLst>
        </pc:pic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2380313099" sldId="671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2380313099" sldId="671"/>
            <ac:spMk id="2" creationId="{339F2EB3-ACBD-5E4C-94DD-F7A7DEF29119}"/>
          </ac:spMkLst>
        </pc:spChg>
      </pc:sldChg>
      <pc:sldChg chg="modSp mod">
        <pc:chgData name="Megina Baker" userId="e9dd2941-2cdf-4f0b-895b-28c1f961bd78" providerId="ADAL" clId="{B27C771E-97AB-3E44-B5BB-FFD4D307A9D8}" dt="2021-09-21T12:21:54.789" v="91" actId="20577"/>
        <pc:sldMkLst>
          <pc:docMk/>
          <pc:sldMk cId="4190443508" sldId="678"/>
        </pc:sldMkLst>
        <pc:spChg chg="mod">
          <ac:chgData name="Megina Baker" userId="e9dd2941-2cdf-4f0b-895b-28c1f961bd78" providerId="ADAL" clId="{B27C771E-97AB-3E44-B5BB-FFD4D307A9D8}" dt="2021-09-21T12:21:54.789" v="91" actId="20577"/>
          <ac:spMkLst>
            <pc:docMk/>
            <pc:sldMk cId="4190443508" sldId="678"/>
            <ac:spMk id="3" creationId="{272ECA46-023B-2A4D-9E30-BE12A0CEB268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1317306852" sldId="680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1317306852" sldId="680"/>
            <ac:spMk id="3" creationId="{AA99AC1F-5C88-B243-8463-6259CC06B68B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1837470638" sldId="681"/>
        </pc:sldMkLst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1837470638" sldId="681"/>
            <ac:picMk id="6" creationId="{4CD8BAD3-73E3-1540-9129-9CE49245B207}"/>
          </ac:picMkLst>
        </pc:pic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2093410016" sldId="684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2093410016" sldId="684"/>
            <ac:spMk id="3" creationId="{CA7BA2CF-4310-2B4B-BCE5-532F5474B628}"/>
          </ac:spMkLst>
        </pc:spChg>
        <pc:picChg chg="mod">
          <ac:chgData name="Megina Baker" userId="e9dd2941-2cdf-4f0b-895b-28c1f961bd78" providerId="ADAL" clId="{B27C771E-97AB-3E44-B5BB-FFD4D307A9D8}" dt="2021-09-21T11:45:56.403" v="0"/>
          <ac:picMkLst>
            <pc:docMk/>
            <pc:sldMk cId="2093410016" sldId="684"/>
            <ac:picMk id="1026" creationId="{DFFAF05F-88D1-0D4E-8285-5BC298CCE862}"/>
          </ac:picMkLst>
        </pc:picChg>
      </pc:sldChg>
      <pc:sldChg chg="addSp delSp modSp mod">
        <pc:chgData name="Megina Baker" userId="e9dd2941-2cdf-4f0b-895b-28c1f961bd78" providerId="ADAL" clId="{B27C771E-97AB-3E44-B5BB-FFD4D307A9D8}" dt="2021-09-21T12:39:42.359" v="1397"/>
        <pc:sldMkLst>
          <pc:docMk/>
          <pc:sldMk cId="3746297441" sldId="685"/>
        </pc:sldMkLst>
        <pc:spChg chg="mod">
          <ac:chgData name="Megina Baker" userId="e9dd2941-2cdf-4f0b-895b-28c1f961bd78" providerId="ADAL" clId="{B27C771E-97AB-3E44-B5BB-FFD4D307A9D8}" dt="2021-09-21T12:39:33.757" v="1395" actId="20577"/>
          <ac:spMkLst>
            <pc:docMk/>
            <pc:sldMk cId="3746297441" sldId="685"/>
            <ac:spMk id="3" creationId="{050A13FC-F233-DC41-BE2C-2577270C2423}"/>
          </ac:spMkLst>
        </pc:spChg>
        <pc:spChg chg="add del mod">
          <ac:chgData name="Megina Baker" userId="e9dd2941-2cdf-4f0b-895b-28c1f961bd78" providerId="ADAL" clId="{B27C771E-97AB-3E44-B5BB-FFD4D307A9D8}" dt="2021-09-21T12:39:42.359" v="1397"/>
          <ac:spMkLst>
            <pc:docMk/>
            <pc:sldMk cId="3746297441" sldId="685"/>
            <ac:spMk id="4" creationId="{D0728DCF-B3CF-9446-9ECF-C5A8CDDA9657}"/>
          </ac:spMkLst>
        </pc:spChg>
      </pc:sldChg>
      <pc:sldChg chg="addSp delSp modSp mod">
        <pc:chgData name="Megina Baker" userId="e9dd2941-2cdf-4f0b-895b-28c1f961bd78" providerId="ADAL" clId="{B27C771E-97AB-3E44-B5BB-FFD4D307A9D8}" dt="2021-09-21T12:40:11.914" v="1445"/>
        <pc:sldMkLst>
          <pc:docMk/>
          <pc:sldMk cId="264724756" sldId="686"/>
        </pc:sldMkLst>
        <pc:spChg chg="mod">
          <ac:chgData name="Megina Baker" userId="e9dd2941-2cdf-4f0b-895b-28c1f961bd78" providerId="ADAL" clId="{B27C771E-97AB-3E44-B5BB-FFD4D307A9D8}" dt="2021-09-21T12:40:00.887" v="1426" actId="20577"/>
          <ac:spMkLst>
            <pc:docMk/>
            <pc:sldMk cId="264724756" sldId="686"/>
            <ac:spMk id="3" creationId="{050A13FC-F233-DC41-BE2C-2577270C2423}"/>
          </ac:spMkLst>
        </pc:spChg>
        <pc:spChg chg="add del mod">
          <ac:chgData name="Megina Baker" userId="e9dd2941-2cdf-4f0b-895b-28c1f961bd78" providerId="ADAL" clId="{B27C771E-97AB-3E44-B5BB-FFD4D307A9D8}" dt="2021-09-21T12:40:11.914" v="1445"/>
          <ac:spMkLst>
            <pc:docMk/>
            <pc:sldMk cId="264724756" sldId="686"/>
            <ac:spMk id="4" creationId="{01439BD6-C926-CD46-95AC-2E1711A5B798}"/>
          </ac:spMkLst>
        </pc:spChg>
      </pc:sldChg>
      <pc:sldChg chg="modSp mod">
        <pc:chgData name="Megina Baker" userId="e9dd2941-2cdf-4f0b-895b-28c1f961bd78" providerId="ADAL" clId="{B27C771E-97AB-3E44-B5BB-FFD4D307A9D8}" dt="2021-09-21T12:40:08.891" v="1443" actId="20577"/>
        <pc:sldMkLst>
          <pc:docMk/>
          <pc:sldMk cId="3776605375" sldId="689"/>
        </pc:sldMkLst>
        <pc:spChg chg="mod">
          <ac:chgData name="Megina Baker" userId="e9dd2941-2cdf-4f0b-895b-28c1f961bd78" providerId="ADAL" clId="{B27C771E-97AB-3E44-B5BB-FFD4D307A9D8}" dt="2021-09-21T12:40:08.891" v="1443" actId="20577"/>
          <ac:spMkLst>
            <pc:docMk/>
            <pc:sldMk cId="3776605375" sldId="689"/>
            <ac:spMk id="3" creationId="{050A13FC-F233-DC41-BE2C-2577270C2423}"/>
          </ac:spMkLst>
        </pc:spChg>
      </pc:sldChg>
      <pc:sldChg chg="addSp modSp mod">
        <pc:chgData name="Megina Baker" userId="e9dd2941-2cdf-4f0b-895b-28c1f961bd78" providerId="ADAL" clId="{B27C771E-97AB-3E44-B5BB-FFD4D307A9D8}" dt="2021-09-21T12:39:21.836" v="1373" actId="1076"/>
        <pc:sldMkLst>
          <pc:docMk/>
          <pc:sldMk cId="3475378992" sldId="690"/>
        </pc:sldMkLst>
        <pc:spChg chg="mod">
          <ac:chgData name="Megina Baker" userId="e9dd2941-2cdf-4f0b-895b-28c1f961bd78" providerId="ADAL" clId="{B27C771E-97AB-3E44-B5BB-FFD4D307A9D8}" dt="2021-09-21T12:38:25.616" v="1192" actId="20577"/>
          <ac:spMkLst>
            <pc:docMk/>
            <pc:sldMk cId="3475378992" sldId="690"/>
            <ac:spMk id="3" creationId="{36DB45A6-9BED-2D4A-83D8-2FFEFE8F39F2}"/>
          </ac:spMkLst>
        </pc:spChg>
        <pc:spChg chg="add mod">
          <ac:chgData name="Megina Baker" userId="e9dd2941-2cdf-4f0b-895b-28c1f961bd78" providerId="ADAL" clId="{B27C771E-97AB-3E44-B5BB-FFD4D307A9D8}" dt="2021-09-21T12:39:21.836" v="1373" actId="1076"/>
          <ac:spMkLst>
            <pc:docMk/>
            <pc:sldMk cId="3475378992" sldId="690"/>
            <ac:spMk id="4" creationId="{9380CC42-234A-4F47-B8FA-6EB005E6225C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3040634257" sldId="693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3040634257" sldId="693"/>
            <ac:spMk id="3" creationId="{646AE7BE-0B30-5042-88E8-412019D22BA4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1522990332" sldId="694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1522990332" sldId="694"/>
            <ac:spMk id="3" creationId="{646AE7BE-0B30-5042-88E8-412019D22BA4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2197398647" sldId="695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2197398647" sldId="695"/>
            <ac:spMk id="3" creationId="{646AE7BE-0B30-5042-88E8-412019D22BA4}"/>
          </ac:spMkLst>
        </pc:spChg>
      </pc:sldChg>
      <pc:sldChg chg="modSp">
        <pc:chgData name="Megina Baker" userId="e9dd2941-2cdf-4f0b-895b-28c1f961bd78" providerId="ADAL" clId="{B27C771E-97AB-3E44-B5BB-FFD4D307A9D8}" dt="2021-09-21T11:45:56.403" v="0"/>
        <pc:sldMkLst>
          <pc:docMk/>
          <pc:sldMk cId="40760256" sldId="696"/>
        </pc:sld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k cId="40760256" sldId="696"/>
            <ac:spMk id="3" creationId="{646AE7BE-0B30-5042-88E8-412019D22BA4}"/>
          </ac:spMkLst>
        </pc:spChg>
      </pc:sldChg>
      <pc:sldChg chg="addSp delSp modSp new mod ord modClrScheme chgLayout">
        <pc:chgData name="Megina Baker" userId="e9dd2941-2cdf-4f0b-895b-28c1f961bd78" providerId="ADAL" clId="{B27C771E-97AB-3E44-B5BB-FFD4D307A9D8}" dt="2021-09-21T11:46:43.287" v="76" actId="20577"/>
        <pc:sldMkLst>
          <pc:docMk/>
          <pc:sldMk cId="1243224321" sldId="697"/>
        </pc:sldMkLst>
        <pc:spChg chg="del mod ord">
          <ac:chgData name="Megina Baker" userId="e9dd2941-2cdf-4f0b-895b-28c1f961bd78" providerId="ADAL" clId="{B27C771E-97AB-3E44-B5BB-FFD4D307A9D8}" dt="2021-09-21T11:46:06.246" v="4" actId="700"/>
          <ac:spMkLst>
            <pc:docMk/>
            <pc:sldMk cId="1243224321" sldId="697"/>
            <ac:spMk id="2" creationId="{7D1860AA-AF28-5A4D-8ABC-2D2935E21081}"/>
          </ac:spMkLst>
        </pc:spChg>
        <pc:spChg chg="del mod ord">
          <ac:chgData name="Megina Baker" userId="e9dd2941-2cdf-4f0b-895b-28c1f961bd78" providerId="ADAL" clId="{B27C771E-97AB-3E44-B5BB-FFD4D307A9D8}" dt="2021-09-21T11:46:06.246" v="4" actId="700"/>
          <ac:spMkLst>
            <pc:docMk/>
            <pc:sldMk cId="1243224321" sldId="697"/>
            <ac:spMk id="3" creationId="{51412095-677F-3247-8F31-B72D56B0954D}"/>
          </ac:spMkLst>
        </pc:spChg>
        <pc:spChg chg="add mod ord">
          <ac:chgData name="Megina Baker" userId="e9dd2941-2cdf-4f0b-895b-28c1f961bd78" providerId="ADAL" clId="{B27C771E-97AB-3E44-B5BB-FFD4D307A9D8}" dt="2021-09-21T11:46:09.207" v="15" actId="20577"/>
          <ac:spMkLst>
            <pc:docMk/>
            <pc:sldMk cId="1243224321" sldId="697"/>
            <ac:spMk id="4" creationId="{C5AA0F49-F998-E843-9780-D3E31FBF90A9}"/>
          </ac:spMkLst>
        </pc:spChg>
        <pc:spChg chg="add mod ord">
          <ac:chgData name="Megina Baker" userId="e9dd2941-2cdf-4f0b-895b-28c1f961bd78" providerId="ADAL" clId="{B27C771E-97AB-3E44-B5BB-FFD4D307A9D8}" dt="2021-09-21T11:46:43.287" v="76" actId="20577"/>
          <ac:spMkLst>
            <pc:docMk/>
            <pc:sldMk cId="1243224321" sldId="697"/>
            <ac:spMk id="5" creationId="{D98D09D9-5BA3-FA4A-A5F8-AAAFF6928BAF}"/>
          </ac:spMkLst>
        </pc:spChg>
      </pc:sldChg>
      <pc:sldChg chg="modSp new mod">
        <pc:chgData name="Megina Baker" userId="e9dd2941-2cdf-4f0b-895b-28c1f961bd78" providerId="ADAL" clId="{B27C771E-97AB-3E44-B5BB-FFD4D307A9D8}" dt="2021-09-21T12:22:42.590" v="198" actId="13926"/>
        <pc:sldMkLst>
          <pc:docMk/>
          <pc:sldMk cId="1860135160" sldId="698"/>
        </pc:sldMkLst>
        <pc:spChg chg="mod">
          <ac:chgData name="Megina Baker" userId="e9dd2941-2cdf-4f0b-895b-28c1f961bd78" providerId="ADAL" clId="{B27C771E-97AB-3E44-B5BB-FFD4D307A9D8}" dt="2021-09-21T12:22:21.974" v="105" actId="20577"/>
          <ac:spMkLst>
            <pc:docMk/>
            <pc:sldMk cId="1860135160" sldId="698"/>
            <ac:spMk id="2" creationId="{149473E2-27E2-8346-ADD6-19E560669A77}"/>
          </ac:spMkLst>
        </pc:spChg>
        <pc:spChg chg="mod">
          <ac:chgData name="Megina Baker" userId="e9dd2941-2cdf-4f0b-895b-28c1f961bd78" providerId="ADAL" clId="{B27C771E-97AB-3E44-B5BB-FFD4D307A9D8}" dt="2021-09-21T12:22:42.590" v="198" actId="13926"/>
          <ac:spMkLst>
            <pc:docMk/>
            <pc:sldMk cId="1860135160" sldId="698"/>
            <ac:spMk id="3" creationId="{5DFBED22-FC82-864D-B1E0-A2051CD26EFA}"/>
          </ac:spMkLst>
        </pc:spChg>
      </pc:sldChg>
      <pc:sldMasterChg chg="modSp modSldLayout">
        <pc:chgData name="Megina Baker" userId="e9dd2941-2cdf-4f0b-895b-28c1f961bd78" providerId="ADAL" clId="{B27C771E-97AB-3E44-B5BB-FFD4D307A9D8}" dt="2021-09-21T11:45:56.403" v="0"/>
        <pc:sldMasterMkLst>
          <pc:docMk/>
          <pc:sldMasterMk cId="2049232522" sldId="2147483648"/>
        </pc:sldMasterMkLst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asterMk cId="2049232522" sldId="2147483648"/>
            <ac:spMk id="2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asterMk cId="2049232522" sldId="2147483648"/>
            <ac:spMk id="3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asterMk cId="2049232522" sldId="2147483648"/>
            <ac:spMk id="4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asterMk cId="2049232522" sldId="2147483648"/>
            <ac:spMk id="5" creationId="{00000000-0000-0000-0000-000000000000}"/>
          </ac:spMkLst>
        </pc:spChg>
        <pc:spChg chg="mod">
          <ac:chgData name="Megina Baker" userId="e9dd2941-2cdf-4f0b-895b-28c1f961bd78" providerId="ADAL" clId="{B27C771E-97AB-3E44-B5BB-FFD4D307A9D8}" dt="2021-09-21T11:45:56.403" v="0"/>
          <ac:spMkLst>
            <pc:docMk/>
            <pc:sldMasterMk cId="2049232522" sldId="2147483648"/>
            <ac:spMk id="6" creationId="{00000000-0000-0000-0000-000000000000}"/>
          </ac:spMkLst>
        </pc:spChg>
        <pc:sldLayoutChg chg="modSp">
          <pc:chgData name="Megina Baker" userId="e9dd2941-2cdf-4f0b-895b-28c1f961bd78" providerId="ADAL" clId="{B27C771E-97AB-3E44-B5BB-FFD4D307A9D8}" dt="2021-09-21T11:45:56.403" v="0"/>
          <pc:sldLayoutMkLst>
            <pc:docMk/>
            <pc:sldMasterMk cId="2049232522" sldId="2147483648"/>
            <pc:sldLayoutMk cId="1068063131" sldId="2147483649"/>
          </pc:sldLayoutMkLst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1068063131" sldId="2147483649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1068063131" sldId="2147483649"/>
              <ac:spMk id="3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B27C771E-97AB-3E44-B5BB-FFD4D307A9D8}" dt="2021-09-21T11:45:56.403" v="0"/>
          <pc:sldLayoutMkLst>
            <pc:docMk/>
            <pc:sldMasterMk cId="2049232522" sldId="2147483648"/>
            <pc:sldLayoutMk cId="2039629712" sldId="2147483651"/>
          </pc:sldLayoutMkLst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2039629712" sldId="2147483651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2039629712" sldId="2147483651"/>
              <ac:spMk id="3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B27C771E-97AB-3E44-B5BB-FFD4D307A9D8}" dt="2021-09-21T11:45:56.403" v="0"/>
          <pc:sldLayoutMkLst>
            <pc:docMk/>
            <pc:sldMasterMk cId="2049232522" sldId="2147483648"/>
            <pc:sldLayoutMk cId="4187193634" sldId="2147483652"/>
          </pc:sldLayoutMkLst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4187193634" sldId="2147483652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4187193634" sldId="2147483652"/>
              <ac:spMk id="4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B27C771E-97AB-3E44-B5BB-FFD4D307A9D8}" dt="2021-09-21T11:45:56.403" v="0"/>
          <pc:sldLayoutMkLst>
            <pc:docMk/>
            <pc:sldMasterMk cId="2049232522" sldId="2147483648"/>
            <pc:sldLayoutMk cId="1354315665" sldId="2147483653"/>
          </pc:sldLayoutMkLst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1354315665" sldId="2147483653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1354315665" sldId="2147483653"/>
              <ac:spMk id="4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1354315665" sldId="2147483653"/>
              <ac:spMk id="5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1354315665" sldId="2147483653"/>
              <ac:spMk id="6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B27C771E-97AB-3E44-B5BB-FFD4D307A9D8}" dt="2021-09-21T11:45:56.403" v="0"/>
          <pc:sldLayoutMkLst>
            <pc:docMk/>
            <pc:sldMasterMk cId="2049232522" sldId="2147483648"/>
            <pc:sldLayoutMk cId="2954498642" sldId="2147483656"/>
          </pc:sldLayoutMkLst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2954498642" sldId="2147483656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2954498642" sldId="2147483656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2954498642" sldId="2147483656"/>
              <ac:spMk id="4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B27C771E-97AB-3E44-B5BB-FFD4D307A9D8}" dt="2021-09-21T11:45:56.403" v="0"/>
          <pc:sldLayoutMkLst>
            <pc:docMk/>
            <pc:sldMasterMk cId="2049232522" sldId="2147483648"/>
            <pc:sldLayoutMk cId="3238808064" sldId="2147483657"/>
          </pc:sldLayoutMkLst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3238808064" sldId="2147483657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3238808064" sldId="2147483657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3238808064" sldId="2147483657"/>
              <ac:spMk id="4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B27C771E-97AB-3E44-B5BB-FFD4D307A9D8}" dt="2021-09-21T11:45:56.403" v="0"/>
          <pc:sldLayoutMkLst>
            <pc:docMk/>
            <pc:sldMasterMk cId="2049232522" sldId="2147483648"/>
            <pc:sldLayoutMk cId="669666841" sldId="2147483659"/>
          </pc:sldLayoutMkLst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669666841" sldId="2147483659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B27C771E-97AB-3E44-B5BB-FFD4D307A9D8}" dt="2021-09-21T11:45:56.403" v="0"/>
            <ac:spMkLst>
              <pc:docMk/>
              <pc:sldMasterMk cId="2049232522" sldId="2147483648"/>
              <pc:sldLayoutMk cId="669666841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53547-AE38-8B44-8C3B-651AAA844088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B9954-D5C6-7143-BF36-F970C52B7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definition of what play is from Brown &amp; Vaughan – play researchers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B9954-D5C6-7143-BF36-F970C52B7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9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LEGO 5 play characteristics – another way to define what play means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B9954-D5C6-7143-BF36-F970C52B7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3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Pedagogy of Play cross-cultural indicators of playful learning. This model of what learning through play looks like and feels like in schools is based on research across four cultural contexts: 1 school in Denmark, 3 schools in South Africa, 6 schools in the U.S., and 5 schools in Colombia.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B9954-D5C6-7143-BF36-F970C52B7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6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the individual versions from each of those cultural contexts. This is the way the </a:t>
            </a:r>
            <a:r>
              <a:rPr lang="en-US" dirty="0" err="1"/>
              <a:t>PoP</a:t>
            </a:r>
            <a:r>
              <a:rPr lang="en-US" dirty="0"/>
              <a:t> research is working on defining learning through play in schools.  We will learn lots more about these Indicators of Playful Learning later in the course</a:t>
            </a:r>
          </a:p>
          <a:p>
            <a:pPr>
              <a:defRPr/>
            </a:pPr>
            <a:endParaRPr lang="en-G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5AFF9-252A-F442-9481-D7AA30352B36}" type="slidenum">
              <a:rPr lang="en-GQ" smtClean="0"/>
              <a:t>12</a:t>
            </a:fld>
            <a:endParaRPr lang="en-GQ"/>
          </a:p>
        </p:txBody>
      </p:sp>
    </p:spTree>
    <p:extLst>
      <p:ext uri="{BB962C8B-B14F-4D97-AF65-F5344CB8AC3E}">
        <p14:creationId xmlns:p14="http://schemas.microsoft.com/office/powerpoint/2010/main" val="335345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assigned the Mraz et al. reading, these types of play are discussed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FC431-E16F-D84E-A4B8-0DB68EEEE5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6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discussed in the</a:t>
            </a:r>
            <a:r>
              <a:rPr lang="en-US" baseline="0" dirty="0"/>
              <a:t> Mraz chapter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FC431-E16F-D84E-A4B8-0DB68EEEE5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helpful infographic that helps to get a quick overview of some of the most widely used ways of categorizing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B9954-D5C6-7143-BF36-F970C52B73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0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takeaways from the Liu et al. neuroscience report – talk through how significant these brain impacts are.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B9954-D5C6-7143-BF36-F970C52B73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5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Bateson – play frames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roles are children taking on?  Is there role flexibility at play?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events in the play frame relate to their real world? How? </a:t>
            </a:r>
          </a:p>
          <a:p>
            <a:pPr rtl="0" fontAlgn="base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Vygotsky – play as a ZPD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pivots (play objects) are involved?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what ways do adults scaffold play?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play socially constructed?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Piaget – play as assimilation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children acting on objects to assimilate knowledge?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 children transforming objects or themselves during play?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Bruner – problem solving (Frost p.40)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domains of learning are children developing in this play?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children acting in ways that minimize consequences, compared to actions in the real world?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tools being used to solve problems? </a:t>
            </a:r>
          </a:p>
          <a:p>
            <a:pPr rtl="0" fontAlgn="base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Corsaro - peer culture and play talk (Frost p.45 table)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types of play talk took place in this play episode? 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about the social dynamics/power relationships here?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Paley – storytelling, culture, and language development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stories are children telling during their play?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teacher researcher, what are you learning about these children by observing their play?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B9954-D5C6-7143-BF36-F970C52B73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2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6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2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6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0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2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9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1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58C68-7FD0-244D-94B1-907581B832D2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6A333-2FAE-0341-B4F4-412BA5F9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3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playtime.pem.org/play-digest-this-is-your-brain-on-play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AA0F49-F998-E843-9780-D3E31FBF90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Frameworks and Theories to Understand 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B716B-B07B-94DA-806A-0F9566E4CE26}"/>
              </a:ext>
            </a:extLst>
          </p:cNvPr>
          <p:cNvSpPr txBox="1"/>
          <p:nvPr/>
        </p:nvSpPr>
        <p:spPr>
          <a:xfrm>
            <a:off x="206188" y="6176681"/>
            <a:ext cx="1165411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© 2023 President and Fellows of Harvard College. This work is licensed under </a:t>
            </a:r>
            <a:r>
              <a:rPr lang="en-US" sz="1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Creative Commons Attribution-NonCommercial-ShareAlike 4.0 International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Funded by the LEGO Foundation, this resource was developed by Pedagogy of Play at Project Zero.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24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285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3172" y="6371304"/>
            <a:ext cx="253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(LEGO Foundation, 2017)</a:t>
            </a:r>
          </a:p>
        </p:txBody>
      </p:sp>
    </p:spTree>
    <p:extLst>
      <p:ext uri="{BB962C8B-B14F-4D97-AF65-F5344CB8AC3E}">
        <p14:creationId xmlns:p14="http://schemas.microsoft.com/office/powerpoint/2010/main" val="357994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B603419-6D40-D230-107C-9850910A3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84" y="0"/>
            <a:ext cx="576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40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179BE8-5523-44E7-AA8F-4E478382F97E}"/>
              </a:ext>
            </a:extLst>
          </p:cNvPr>
          <p:cNvGrpSpPr/>
          <p:nvPr/>
        </p:nvGrpSpPr>
        <p:grpSpPr>
          <a:xfrm>
            <a:off x="7920613" y="3567052"/>
            <a:ext cx="3743956" cy="2514423"/>
            <a:chOff x="3013100" y="1704273"/>
            <a:chExt cx="6018506" cy="4043365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957F8F30-1ED5-49BE-89DF-B635F990BC39}"/>
                </a:ext>
              </a:extLst>
            </p:cNvPr>
            <p:cNvSpPr txBox="1"/>
            <p:nvPr/>
          </p:nvSpPr>
          <p:spPr>
            <a:xfrm>
              <a:off x="3013100" y="1716763"/>
              <a:ext cx="2407894" cy="5939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Calibri"/>
                  <a:ea typeface="Roboto" panose="02000000000000000000" pitchFamily="2" charset="0"/>
                  <a:cs typeface="Calibri"/>
                </a:rPr>
                <a:t>Empowering</a:t>
              </a:r>
              <a:endParaRPr lang="en-US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E7043458-B797-470E-A309-D88D57BA43FA}"/>
                </a:ext>
              </a:extLst>
            </p:cNvPr>
            <p:cNvSpPr txBox="1"/>
            <p:nvPr/>
          </p:nvSpPr>
          <p:spPr>
            <a:xfrm>
              <a:off x="6624956" y="1704273"/>
              <a:ext cx="2406650" cy="5939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Calibri"/>
                  <a:ea typeface="Roboto" panose="02000000000000000000" pitchFamily="2" charset="0"/>
                  <a:cs typeface="Calibri"/>
                </a:rPr>
                <a:t>Meaningful</a:t>
              </a:r>
              <a:endParaRPr lang="en-US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3A51D00-2924-477E-8043-19F19EEDD7EC}"/>
                </a:ext>
              </a:extLst>
            </p:cNvPr>
            <p:cNvSpPr txBox="1"/>
            <p:nvPr/>
          </p:nvSpPr>
          <p:spPr>
            <a:xfrm>
              <a:off x="4370704" y="5153727"/>
              <a:ext cx="2254250" cy="5939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Calibri"/>
                  <a:ea typeface="Roboto" panose="02000000000000000000" pitchFamily="2" charset="0"/>
                  <a:cs typeface="Calibri"/>
                </a:rPr>
                <a:t>Joyful</a:t>
              </a:r>
              <a:endParaRPr lang="en-US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7E474D15-A6B1-40AA-9EB8-62B1307D2862}"/>
                </a:ext>
              </a:extLst>
            </p:cNvPr>
            <p:cNvSpPr txBox="1"/>
            <p:nvPr/>
          </p:nvSpPr>
          <p:spPr>
            <a:xfrm>
              <a:off x="5203668" y="3068105"/>
              <a:ext cx="1599098" cy="8413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ea typeface="Roboto" panose="02000000000000000000" pitchFamily="2" charset="0"/>
                  <a:cs typeface="Calibri"/>
                </a:rPr>
                <a:t>Playful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ea typeface="Roboto" panose="02000000000000000000" pitchFamily="2" charset="0"/>
                  <a:cs typeface="Calibri"/>
                </a:rPr>
                <a:t>Learning</a:t>
              </a:r>
              <a:endParaRPr lang="en-US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</p:grpSp>
      <p:sp>
        <p:nvSpPr>
          <p:cNvPr id="14" name="TextBox 2">
            <a:extLst>
              <a:ext uri="{FF2B5EF4-FFF2-40B4-BE49-F238E27FC236}">
                <a16:creationId xmlns:a16="http://schemas.microsoft.com/office/drawing/2014/main" id="{DE9E51D2-18CB-4FCC-AB5C-EF788F4669F1}"/>
              </a:ext>
            </a:extLst>
          </p:cNvPr>
          <p:cNvSpPr txBox="1"/>
          <p:nvPr/>
        </p:nvSpPr>
        <p:spPr>
          <a:xfrm>
            <a:off x="5391532" y="1892814"/>
            <a:ext cx="8777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rPr>
              <a:t>Playful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rPr>
              <a:t>Learning</a:t>
            </a:r>
            <a:endParaRPr lang="en-US" sz="1100" dirty="0">
              <a:solidFill>
                <a:schemeClr val="bg1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4A12F364-6627-4EDF-8240-123576633AA5}"/>
              </a:ext>
            </a:extLst>
          </p:cNvPr>
          <p:cNvSpPr txBox="1"/>
          <p:nvPr/>
        </p:nvSpPr>
        <p:spPr>
          <a:xfrm>
            <a:off x="4444651" y="1351594"/>
            <a:ext cx="13490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rPr>
              <a:t>Ownership</a:t>
            </a:r>
            <a:endParaRPr lang="en-US">
              <a:solidFill>
                <a:schemeClr val="bg1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E777DF25-D69B-4BCE-936C-F7EB2C221D87}"/>
              </a:ext>
            </a:extLst>
          </p:cNvPr>
          <p:cNvSpPr txBox="1"/>
          <p:nvPr/>
        </p:nvSpPr>
        <p:spPr>
          <a:xfrm>
            <a:off x="5616918" y="1350772"/>
            <a:ext cx="17358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rPr>
              <a:t>Curiosity</a:t>
            </a:r>
            <a:endParaRPr lang="en-US">
              <a:solidFill>
                <a:schemeClr val="bg1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754BB4CA-C2E5-4FF7-800E-592F66693EC4}"/>
              </a:ext>
            </a:extLst>
          </p:cNvPr>
          <p:cNvSpPr txBox="1"/>
          <p:nvPr/>
        </p:nvSpPr>
        <p:spPr>
          <a:xfrm>
            <a:off x="4799284" y="2785725"/>
            <a:ext cx="17696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Calibri"/>
              </a:rPr>
              <a:t>Enjoyment</a:t>
            </a:r>
            <a:endParaRPr lang="en-US">
              <a:solidFill>
                <a:schemeClr val="bg1"/>
              </a:solidFill>
              <a:latin typeface="Calibri"/>
              <a:ea typeface="Roboto" panose="02000000000000000000" pitchFamily="2" charset="0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31084C-502C-45A6-B03F-512F49D13B55}"/>
              </a:ext>
            </a:extLst>
          </p:cNvPr>
          <p:cNvSpPr txBox="1"/>
          <p:nvPr/>
        </p:nvSpPr>
        <p:spPr>
          <a:xfrm>
            <a:off x="188685" y="200781"/>
            <a:ext cx="109088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Century Gothic"/>
              </a:rPr>
              <a:t>Indicators of Playful Learning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9B0C8F6-ACAC-AB75-12B7-D4B373624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678" y="2785725"/>
            <a:ext cx="3354600" cy="399169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7435637-4582-0FAC-3F16-BB588FE7F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027" y="2986554"/>
            <a:ext cx="3054982" cy="3635172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4ACD8CB8-A569-F7B7-F761-BF3861C5C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06" y="147867"/>
            <a:ext cx="2900709" cy="3451600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53A3C5E-22BB-5841-BC51-E561EB0F6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41" y="1152805"/>
            <a:ext cx="3054982" cy="363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3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Fantasy/imaginative play</a:t>
            </a:r>
          </a:p>
          <a:p>
            <a:r>
              <a:rPr lang="en-US" dirty="0"/>
              <a:t>Constructive play</a:t>
            </a:r>
          </a:p>
          <a:p>
            <a:r>
              <a:rPr lang="en-US" dirty="0"/>
              <a:t>Games with rules</a:t>
            </a:r>
          </a:p>
          <a:p>
            <a:r>
              <a:rPr lang="en-US" dirty="0"/>
              <a:t>Rough-and-tumble play</a:t>
            </a:r>
          </a:p>
          <a:p>
            <a:r>
              <a:rPr lang="en-US" i="1" dirty="0"/>
              <a:t>Taboo 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EC954-B781-4D49-8100-722A72D25609}"/>
              </a:ext>
            </a:extLst>
          </p:cNvPr>
          <p:cNvSpPr txBox="1"/>
          <p:nvPr/>
        </p:nvSpPr>
        <p:spPr>
          <a:xfrm>
            <a:off x="2159001" y="5219700"/>
            <a:ext cx="802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think about your play autobiography – what type of play were you engaged in?</a:t>
            </a:r>
          </a:p>
        </p:txBody>
      </p:sp>
    </p:spTree>
    <p:extLst>
      <p:ext uri="{BB962C8B-B14F-4D97-AF65-F5344CB8AC3E}">
        <p14:creationId xmlns:p14="http://schemas.microsoft.com/office/powerpoint/2010/main" val="197126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play </a:t>
            </a:r>
            <a:r>
              <a:rPr lang="en-US" sz="2400" dirty="0"/>
              <a:t>(</a:t>
            </a:r>
            <a:r>
              <a:rPr lang="en-US" sz="2400" dirty="0" err="1"/>
              <a:t>Parten</a:t>
            </a:r>
            <a:r>
              <a:rPr lang="en-US" sz="2400" dirty="0"/>
              <a:t>, 1932)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Unoccupied behavior</a:t>
            </a:r>
          </a:p>
          <a:p>
            <a:r>
              <a:rPr lang="en-US" dirty="0"/>
              <a:t>Onlooker behavior</a:t>
            </a:r>
          </a:p>
          <a:p>
            <a:r>
              <a:rPr lang="en-US" dirty="0"/>
              <a:t>Solitary play</a:t>
            </a:r>
          </a:p>
          <a:p>
            <a:r>
              <a:rPr lang="en-US" dirty="0"/>
              <a:t>Parallel play</a:t>
            </a:r>
          </a:p>
          <a:p>
            <a:r>
              <a:rPr lang="en-US" dirty="0"/>
              <a:t>Associative play</a:t>
            </a:r>
          </a:p>
          <a:p>
            <a:r>
              <a:rPr lang="en-US" dirty="0"/>
              <a:t>Cooperative play</a:t>
            </a:r>
          </a:p>
        </p:txBody>
      </p:sp>
    </p:spTree>
    <p:extLst>
      <p:ext uri="{BB962C8B-B14F-4D97-AF65-F5344CB8AC3E}">
        <p14:creationId xmlns:p14="http://schemas.microsoft.com/office/powerpoint/2010/main" val="198495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356C50-DEFB-654A-99D5-8B68D55D3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6766"/>
          <a:stretch/>
        </p:blipFill>
        <p:spPr>
          <a:xfrm>
            <a:off x="1657452" y="924420"/>
            <a:ext cx="4318627" cy="4536581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0D72CF3-7276-7A47-9B90-02A398C12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52"/>
          <a:stretch/>
        </p:blipFill>
        <p:spPr>
          <a:xfrm>
            <a:off x="6084747" y="203201"/>
            <a:ext cx="4449802" cy="61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4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D8BAD3-73E3-1540-9129-9CE49245B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20" y="0"/>
            <a:ext cx="4938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0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9AC1F-5C88-B243-8463-6259CC06B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86523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“Traditionally, play has been conceptualized within a narrow band of theories on cognitive and social development (e.g., Piaget’s cognitive developmental theory; Parten’s play typologies) that were presumed to have universal applications. More recent conceptualizations of childhood development in the areas of cultural psychology and early education (e.g., Greenfield et al. 2003; Chaudhary and Tuli 2010) have proposed different cultural pathways to achieve common developmental goals across cultures…</a:t>
            </a:r>
            <a:r>
              <a:rPr lang="en-US" b="1" dirty="0"/>
              <a:t>In most cases, the theoretical perspectives converge or intersect regarding play as a universal cultural activity. However, they do diverge on the developmental significance of play.</a:t>
            </a:r>
            <a:r>
              <a:rPr lang="en-US" dirty="0"/>
              <a:t> Its benefits for the development of cognitive and social skills in children in different cultural settings are only now beginning to be discerned…Whereas, in some cultural communities, a strong case is made for the connection between play activities and practicing and learning culture-specific modes of behaviors, in others, children learn through a mixture of work and play or by observing others and replicating their activities.”</a:t>
            </a:r>
          </a:p>
          <a:p>
            <a:pPr marL="0" indent="0" algn="r">
              <a:buNone/>
            </a:pPr>
            <a:r>
              <a:rPr lang="en-US" sz="2200" dirty="0"/>
              <a:t>(Roopnarine et al., 2015, p.2)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06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4F8B8D-C50F-7C4D-B091-4781281B4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happens in the brain during play?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EF9A80C-4C6D-9E42-A717-623ABCFE0A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6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40B7-6C90-1E46-9BF7-A61AAC9D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30635-322D-9E47-B30C-454743A7D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For Free Brain - Brain Clipart Transparent Background, HD Png  Download , Transparent Png Image - PNGitem">
            <a:extLst>
              <a:ext uri="{FF2B5EF4-FFF2-40B4-BE49-F238E27FC236}">
                <a16:creationId xmlns:a16="http://schemas.microsoft.com/office/drawing/2014/main" id="{6929AF05-AC44-8C45-89A0-0962D5D6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62" y="1611443"/>
            <a:ext cx="5674766" cy="51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2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97AE-E548-344B-AD69-2CB6E189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CA46-023B-2A4D-9E30-BE12A0CEB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Playful start</a:t>
            </a:r>
          </a:p>
          <a:p>
            <a:r>
              <a:rPr lang="en-US" dirty="0"/>
              <a:t>Neurology and play – whole group discussion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Play Theories: The Gameshow</a:t>
            </a:r>
          </a:p>
          <a:p>
            <a:r>
              <a:rPr lang="en-US" dirty="0"/>
              <a:t>Stars and Wishes</a:t>
            </a:r>
          </a:p>
        </p:txBody>
      </p:sp>
    </p:spTree>
    <p:extLst>
      <p:ext uri="{BB962C8B-B14F-4D97-AF65-F5344CB8AC3E}">
        <p14:creationId xmlns:p14="http://schemas.microsoft.com/office/powerpoint/2010/main" val="419044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40B7-6C90-1E46-9BF7-A61AAC9D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Brain on Play</a:t>
            </a:r>
          </a:p>
        </p:txBody>
      </p:sp>
      <p:pic>
        <p:nvPicPr>
          <p:cNvPr id="12290" name="Picture 2" descr="Image For Free Brain - Brain Clipart Transparent Background, HD Png  Download , Transparent Png Image - PNGitem">
            <a:extLst>
              <a:ext uri="{FF2B5EF4-FFF2-40B4-BE49-F238E27FC236}">
                <a16:creationId xmlns:a16="http://schemas.microsoft.com/office/drawing/2014/main" id="{6929AF05-AC44-8C45-89A0-0962D5D6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62" y="1611443"/>
            <a:ext cx="5674766" cy="51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his is how we do katy90gifparty katy 90 party GIF - Find on GIFER">
            <a:extLst>
              <a:ext uri="{FF2B5EF4-FFF2-40B4-BE49-F238E27FC236}">
                <a16:creationId xmlns:a16="http://schemas.microsoft.com/office/drawing/2014/main" id="{F260A03A-41E4-3644-B0E2-9D55E136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43" y="2638269"/>
            <a:ext cx="4160604" cy="23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896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40B7-6C90-1E46-9BF7-A61AAC9D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Brain on Play</a:t>
            </a:r>
          </a:p>
        </p:txBody>
      </p:sp>
      <p:pic>
        <p:nvPicPr>
          <p:cNvPr id="12290" name="Picture 2" descr="Image For Free Brain - Brain Clipart Transparent Background, HD Png  Download , Transparent Png Image - PNGitem">
            <a:extLst>
              <a:ext uri="{FF2B5EF4-FFF2-40B4-BE49-F238E27FC236}">
                <a16:creationId xmlns:a16="http://schemas.microsoft.com/office/drawing/2014/main" id="{6929AF05-AC44-8C45-89A0-0962D5D6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62" y="1611443"/>
            <a:ext cx="5674766" cy="51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iesta GIFs - Get the best GIF on GIPHY">
            <a:extLst>
              <a:ext uri="{FF2B5EF4-FFF2-40B4-BE49-F238E27FC236}">
                <a16:creationId xmlns:a16="http://schemas.microsoft.com/office/drawing/2014/main" id="{9DD4F6C0-8131-9B47-A758-8303D0B36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95" y="2908091"/>
            <a:ext cx="4103190" cy="18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26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F960FA-52DC-1945-A4ED-1D3885CD0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3469" y="116046"/>
            <a:ext cx="7525062" cy="6625909"/>
          </a:xfrm>
        </p:spPr>
      </p:pic>
    </p:spTree>
    <p:extLst>
      <p:ext uri="{BB962C8B-B14F-4D97-AF65-F5344CB8AC3E}">
        <p14:creationId xmlns:p14="http://schemas.microsoft.com/office/powerpoint/2010/main" val="3970148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9344" y="1878180"/>
            <a:ext cx="709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Play gives access to content and higher levels of thinking for a variety of learners.</a:t>
            </a:r>
          </a:p>
          <a:p>
            <a:endParaRPr lang="en-US" sz="3600" dirty="0"/>
          </a:p>
          <a:p>
            <a:pPr algn="r"/>
            <a:r>
              <a:rPr lang="en-US" sz="2400" dirty="0"/>
              <a:t>-</a:t>
            </a:r>
            <a:r>
              <a:rPr lang="en-US" sz="2400" dirty="0" err="1"/>
              <a:t>Mraz</a:t>
            </a:r>
            <a:r>
              <a:rPr lang="en-US" sz="2400" dirty="0"/>
              <a:t>, </a:t>
            </a:r>
            <a:r>
              <a:rPr lang="en-US" sz="2400" dirty="0" err="1"/>
              <a:t>Porcelli</a:t>
            </a:r>
            <a:r>
              <a:rPr lang="en-US" sz="2400" dirty="0"/>
              <a:t>, &amp; Tyler (2016)</a:t>
            </a:r>
          </a:p>
        </p:txBody>
      </p:sp>
    </p:spTree>
    <p:extLst>
      <p:ext uri="{BB962C8B-B14F-4D97-AF65-F5344CB8AC3E}">
        <p14:creationId xmlns:p14="http://schemas.microsoft.com/office/powerpoint/2010/main" val="1884540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F391-D3D4-164E-9EAB-8A28A0ED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 and Neuroscience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71D2-3149-634C-BF22-25F51BA27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stood out to you in the neuroscience and play report?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you curious about?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ways to participate:</a:t>
            </a:r>
          </a:p>
          <a:p>
            <a:pPr marL="0" indent="0">
              <a:buNone/>
            </a:pPr>
            <a:r>
              <a:rPr lang="en-US" dirty="0"/>
              <a:t>Please raise your hand to speak, or add comments/questions to the chat</a:t>
            </a:r>
          </a:p>
        </p:txBody>
      </p:sp>
    </p:spTree>
    <p:extLst>
      <p:ext uri="{BB962C8B-B14F-4D97-AF65-F5344CB8AC3E}">
        <p14:creationId xmlns:p14="http://schemas.microsoft.com/office/powerpoint/2010/main" val="3326028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11B3-91B2-CB4B-9A98-914BBABF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FDC76-ACA5-0844-AEBD-F70972864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http://playtime.pem.org/play-digest-this-is-your-brain-on-play/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48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47549-E8DC-824F-8AC6-C200FD318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Theories for Understanding 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4785C-F58A-7A49-9202-78855C3B0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78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E6E7-59F7-5549-9D23-E093FFE1A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309564"/>
            <a:ext cx="7772400" cy="1470025"/>
          </a:xfrm>
        </p:spPr>
        <p:txBody>
          <a:bodyPr/>
          <a:lstStyle/>
          <a:p>
            <a:r>
              <a:rPr lang="en-US" dirty="0"/>
              <a:t>Play Theories: The Gameshow</a:t>
            </a:r>
          </a:p>
        </p:txBody>
      </p:sp>
      <p:pic>
        <p:nvPicPr>
          <p:cNvPr id="15362" name="Picture 2" descr="Game Show Play GIF by Deal Or No Deal">
            <a:extLst>
              <a:ext uri="{FF2B5EF4-FFF2-40B4-BE49-F238E27FC236}">
                <a16:creationId xmlns:a16="http://schemas.microsoft.com/office/drawing/2014/main" id="{C3E83EF9-9C50-BC4A-B9A5-325F616C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61369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21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A07B-779C-A548-9ED4-87F5D923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the Gameshow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2B68E-E801-AB4A-8D5A-1767523EE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Teams take turns being </a:t>
            </a:r>
            <a:r>
              <a:rPr lang="en-US" i="1" dirty="0"/>
              <a:t>Play Analysts </a:t>
            </a:r>
            <a:r>
              <a:rPr lang="en-US" dirty="0"/>
              <a:t>or </a:t>
            </a:r>
            <a:r>
              <a:rPr lang="en-US" i="1" dirty="0"/>
              <a:t>Judges</a:t>
            </a:r>
            <a:r>
              <a:rPr lang="en-US" dirty="0"/>
              <a:t>.</a:t>
            </a:r>
          </a:p>
          <a:p>
            <a:r>
              <a:rPr lang="en-US" dirty="0"/>
              <a:t>Play Analysts: Work with your team to come up with the most convincing in-character analysis of the play episode. You have 90 sec to prepare each round. Share your response (in character, of course).  </a:t>
            </a:r>
          </a:p>
          <a:p>
            <a:pPr lvl="1"/>
            <a:r>
              <a:rPr lang="en-US" dirty="0"/>
              <a:t>Bonus point in each round for correctly identifying the type of play (see Mraz et al. Chapter 2)</a:t>
            </a:r>
          </a:p>
          <a:p>
            <a:pPr lvl="1"/>
            <a:r>
              <a:rPr lang="en-US" dirty="0"/>
              <a:t>Second bonus point for making a substantive connection to the the neurology report</a:t>
            </a:r>
          </a:p>
          <a:p>
            <a:r>
              <a:rPr lang="en-US" dirty="0"/>
              <a:t>Judges: award a point to the team with the most theoretically sound and in-character response.</a:t>
            </a:r>
          </a:p>
          <a:p>
            <a:r>
              <a:rPr lang="en-US" dirty="0"/>
              <a:t>Winning the game: The team with the most points at the end of the game wins fame and fortune (or at least a fun applause of their choice)</a:t>
            </a:r>
          </a:p>
        </p:txBody>
      </p:sp>
    </p:spTree>
    <p:extLst>
      <p:ext uri="{BB962C8B-B14F-4D97-AF65-F5344CB8AC3E}">
        <p14:creationId xmlns:p14="http://schemas.microsoft.com/office/powerpoint/2010/main" val="1114475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46B4-298D-FB4F-94CD-6C8460FB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your Team!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126C8-15E8-934F-962F-8162B6EA9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Team Vygotsky</a:t>
            </a:r>
          </a:p>
          <a:p>
            <a:r>
              <a:rPr lang="en-US" dirty="0"/>
              <a:t>Team Piaget</a:t>
            </a:r>
          </a:p>
          <a:p>
            <a:r>
              <a:rPr lang="en-US" dirty="0"/>
              <a:t>Team Bateson</a:t>
            </a:r>
          </a:p>
          <a:p>
            <a:r>
              <a:rPr lang="en-US" dirty="0"/>
              <a:t>Team Corsaro</a:t>
            </a:r>
          </a:p>
          <a:p>
            <a:r>
              <a:rPr lang="en-US" dirty="0"/>
              <a:t>Team Bruner</a:t>
            </a:r>
          </a:p>
          <a:p>
            <a:r>
              <a:rPr lang="en-US" dirty="0"/>
              <a:t>Team Parten</a:t>
            </a:r>
          </a:p>
          <a:p>
            <a:r>
              <a:rPr lang="en-US" dirty="0"/>
              <a:t>Team Paley</a:t>
            </a:r>
          </a:p>
          <a:p>
            <a:r>
              <a:rPr lang="en-US" dirty="0"/>
              <a:t>Team Bruce</a:t>
            </a:r>
          </a:p>
          <a:p>
            <a:r>
              <a:rPr lang="en-US" dirty="0"/>
              <a:t>Team </a:t>
            </a:r>
            <a:r>
              <a:rPr lang="en-US" dirty="0" err="1"/>
              <a:t>Skovbjerg</a:t>
            </a:r>
            <a:endParaRPr lang="en-US" dirty="0"/>
          </a:p>
          <a:p>
            <a:r>
              <a:rPr lang="en-US" dirty="0"/>
              <a:t>Team Hirsh-</a:t>
            </a:r>
            <a:r>
              <a:rPr lang="en-US" dirty="0" err="1"/>
              <a:t>Pasek</a:t>
            </a:r>
            <a:endParaRPr lang="en-US" dirty="0"/>
          </a:p>
        </p:txBody>
      </p:sp>
      <p:pic>
        <p:nvPicPr>
          <p:cNvPr id="1026" name="Picture 2" descr="Biography of Psychologist Lev Vygotsky">
            <a:extLst>
              <a:ext uri="{FF2B5EF4-FFF2-40B4-BE49-F238E27FC236}">
                <a16:creationId xmlns:a16="http://schemas.microsoft.com/office/drawing/2014/main" id="{61B78FE1-4444-3446-B4A4-E06F1D646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15" y="1167652"/>
            <a:ext cx="1654175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an Piaget - Wikipedia">
            <a:extLst>
              <a:ext uri="{FF2B5EF4-FFF2-40B4-BE49-F238E27FC236}">
                <a16:creationId xmlns:a16="http://schemas.microsoft.com/office/drawing/2014/main" id="{9C416E4E-16DF-9A41-B2E5-D9EEA54B7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3" r="23642" b="59072"/>
          <a:stretch/>
        </p:blipFill>
        <p:spPr bwMode="auto">
          <a:xfrm>
            <a:off x="6977603" y="4645954"/>
            <a:ext cx="1767840" cy="20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gory Bateson | Psychology Wiki | Fandom">
            <a:extLst>
              <a:ext uri="{FF2B5EF4-FFF2-40B4-BE49-F238E27FC236}">
                <a16:creationId xmlns:a16="http://schemas.microsoft.com/office/drawing/2014/main" id="{A644C9E1-4663-3045-9850-14E33E48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12" y="1167652"/>
            <a:ext cx="1521733" cy="22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rome Bruner | Department of Psychology">
            <a:extLst>
              <a:ext uri="{FF2B5EF4-FFF2-40B4-BE49-F238E27FC236}">
                <a16:creationId xmlns:a16="http://schemas.microsoft.com/office/drawing/2014/main" id="{CE4CDB5B-A4F0-7A45-89C2-58F48E25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948" y="4541551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ldred Parten Newhall: American sociologist (1902 - 1970) | Biography,  Facts, Career, Wiki, Life">
            <a:extLst>
              <a:ext uri="{FF2B5EF4-FFF2-40B4-BE49-F238E27FC236}">
                <a16:creationId xmlns:a16="http://schemas.microsoft.com/office/drawing/2014/main" id="{275E10F5-9AAB-734F-837C-58536196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14" y="3093404"/>
            <a:ext cx="1654175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vian Paley - Alchetron, The Free Social Encyclopedia">
            <a:extLst>
              <a:ext uri="{FF2B5EF4-FFF2-40B4-BE49-F238E27FC236}">
                <a16:creationId xmlns:a16="http://schemas.microsoft.com/office/drawing/2014/main" id="{02E904A0-B28E-7F48-83E0-A2BE6AEC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11" y="3920490"/>
            <a:ext cx="1521734" cy="21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ursery World Awards 14: Individuals - Lifetime Achievement | Nursery World">
            <a:extLst>
              <a:ext uri="{FF2B5EF4-FFF2-40B4-BE49-F238E27FC236}">
                <a16:creationId xmlns:a16="http://schemas.microsoft.com/office/drawing/2014/main" id="{5601652D-9EAA-0E44-A65C-78A7AA278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31070"/>
          <a:stretch/>
        </p:blipFill>
        <p:spPr bwMode="auto">
          <a:xfrm>
            <a:off x="8442958" y="1542147"/>
            <a:ext cx="169092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lle Marie Skovbjerg — Architecture, Design and Conservation - Danish  Portal for Artistic and Scientific Research">
            <a:extLst>
              <a:ext uri="{FF2B5EF4-FFF2-40B4-BE49-F238E27FC236}">
                <a16:creationId xmlns:a16="http://schemas.microsoft.com/office/drawing/2014/main" id="{6A81D7D5-222B-FE4E-855F-25FB4D677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17861"/>
          <a:stretch/>
        </p:blipFill>
        <p:spPr bwMode="auto">
          <a:xfrm>
            <a:off x="8413654" y="4085927"/>
            <a:ext cx="1654175" cy="19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athy Hirsh-Pasek">
            <a:extLst>
              <a:ext uri="{FF2B5EF4-FFF2-40B4-BE49-F238E27FC236}">
                <a16:creationId xmlns:a16="http://schemas.microsoft.com/office/drawing/2014/main" id="{0305BF23-F7C9-C3C6-FAD3-A88CF1A7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505" y="2128006"/>
            <a:ext cx="1343813" cy="19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60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73E2-27E2-8346-ADD6-19E56066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Playful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BED22-FC82-864D-B1E0-A2051CD26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Choose either Replay or Figure Me Out Identity Web – see instructor guide</a:t>
            </a:r>
          </a:p>
        </p:txBody>
      </p:sp>
    </p:spTree>
    <p:extLst>
      <p:ext uri="{BB962C8B-B14F-4D97-AF65-F5344CB8AC3E}">
        <p14:creationId xmlns:p14="http://schemas.microsoft.com/office/powerpoint/2010/main" val="1860135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B45A6-9BED-2D4A-83D8-2FFEFE8F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22" y="184150"/>
            <a:ext cx="5233805" cy="6489700"/>
          </a:xfrm>
        </p:spPr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en-US" b="1" dirty="0"/>
              <a:t>Bateson – play frames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What roles are children taking on?  Is there role flexibility at play? </a:t>
            </a:r>
          </a:p>
          <a:p>
            <a:pPr marL="0" indent="0" fontAlgn="base">
              <a:buNone/>
            </a:pPr>
            <a:r>
              <a:rPr lang="en-US" dirty="0"/>
              <a:t>Do the events in the play frame relate to their real world? How? </a:t>
            </a:r>
          </a:p>
          <a:p>
            <a:pPr marL="0" indent="0" fontAlgn="base">
              <a:buNone/>
            </a:pPr>
            <a:endParaRPr lang="en-US" b="1" dirty="0"/>
          </a:p>
          <a:p>
            <a:pPr marL="0" indent="0" fontAlgn="base">
              <a:buNone/>
            </a:pPr>
            <a:r>
              <a:rPr lang="en-US" b="1" dirty="0"/>
              <a:t>Vygotsky – play as a ZPD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What pivots (play objects) are involved? </a:t>
            </a:r>
          </a:p>
          <a:p>
            <a:pPr marL="0" indent="0" fontAlgn="base">
              <a:buNone/>
            </a:pPr>
            <a:r>
              <a:rPr lang="en-US" dirty="0"/>
              <a:t>In what ways do adults scaffold play? </a:t>
            </a:r>
          </a:p>
          <a:p>
            <a:pPr marL="0" indent="0" fontAlgn="base">
              <a:buNone/>
            </a:pPr>
            <a:r>
              <a:rPr lang="en-US" dirty="0"/>
              <a:t>How is play socially constructed? 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b="1" dirty="0"/>
              <a:t>Piaget – play as assimilation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How are children acting on objects to assimilate knowledge? </a:t>
            </a:r>
          </a:p>
          <a:p>
            <a:pPr marL="0" indent="0" fontAlgn="base">
              <a:buNone/>
            </a:pPr>
            <a:r>
              <a:rPr lang="en-US" dirty="0"/>
              <a:t>Are children transforming objects or themselves during play? 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b="1" dirty="0"/>
              <a:t>Bruner – problem solving</a:t>
            </a:r>
          </a:p>
          <a:p>
            <a:pPr marL="0" indent="0" fontAlgn="base">
              <a:buNone/>
            </a:pPr>
            <a:r>
              <a:rPr lang="en-US" dirty="0"/>
              <a:t>What domains of learning are children developing in this play? </a:t>
            </a:r>
          </a:p>
          <a:p>
            <a:pPr marL="0" indent="0" fontAlgn="base">
              <a:buNone/>
            </a:pPr>
            <a:r>
              <a:rPr lang="en-US" dirty="0"/>
              <a:t>Are children acting in ways that minimize consequences, compared to actions in the real world? </a:t>
            </a:r>
          </a:p>
          <a:p>
            <a:pPr marL="0" indent="0" fontAlgn="base">
              <a:buNone/>
            </a:pPr>
            <a:r>
              <a:rPr lang="en-US" dirty="0"/>
              <a:t>Are tools being used to solve problems? 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80CC42-234A-4F47-B8FA-6EB005E6225C}"/>
              </a:ext>
            </a:extLst>
          </p:cNvPr>
          <p:cNvSpPr txBox="1">
            <a:spLocks/>
          </p:cNvSpPr>
          <p:nvPr/>
        </p:nvSpPr>
        <p:spPr>
          <a:xfrm>
            <a:off x="6096000" y="45002"/>
            <a:ext cx="5943600" cy="6489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/>
              <a:buNone/>
            </a:pPr>
            <a:endParaRPr lang="en-US" sz="1800" b="1" dirty="0"/>
          </a:p>
          <a:p>
            <a:pPr marL="0" indent="0" fontAlgn="base">
              <a:buFont typeface="Arial"/>
              <a:buNone/>
            </a:pPr>
            <a:r>
              <a:rPr lang="en-US" sz="1800" b="1" dirty="0"/>
              <a:t>Corsaro - peer culture and play talk</a:t>
            </a:r>
            <a:r>
              <a:rPr lang="en-US" sz="1800" dirty="0"/>
              <a:t> </a:t>
            </a:r>
          </a:p>
          <a:p>
            <a:pPr marL="0" indent="0" fontAlgn="base">
              <a:buFont typeface="Arial"/>
              <a:buNone/>
            </a:pPr>
            <a:r>
              <a:rPr lang="en-US" sz="1800" dirty="0"/>
              <a:t>What types of play talk took place in this play episode?  </a:t>
            </a:r>
          </a:p>
          <a:p>
            <a:pPr marL="0" indent="0" fontAlgn="base">
              <a:buFont typeface="Arial"/>
              <a:buNone/>
            </a:pPr>
            <a:r>
              <a:rPr lang="en-US" sz="1800" dirty="0"/>
              <a:t>What do you think about the social dynamics/power relationships here? </a:t>
            </a:r>
          </a:p>
          <a:p>
            <a:pPr marL="0" indent="0" fontAlgn="base">
              <a:buFont typeface="Arial"/>
              <a:buNone/>
            </a:pPr>
            <a:endParaRPr lang="en-US" sz="1800" dirty="0"/>
          </a:p>
          <a:p>
            <a:pPr marL="0" indent="0" fontAlgn="base">
              <a:buFont typeface="Arial"/>
              <a:buNone/>
            </a:pPr>
            <a:r>
              <a:rPr lang="en-US" sz="1800" b="1" dirty="0"/>
              <a:t>Paley – storytelling, culture, and language development</a:t>
            </a:r>
          </a:p>
          <a:p>
            <a:pPr marL="0" indent="0" fontAlgn="base">
              <a:buFont typeface="Arial"/>
              <a:buNone/>
            </a:pPr>
            <a:r>
              <a:rPr lang="en-US" sz="1800" dirty="0"/>
              <a:t>What stories are children telling during their play?</a:t>
            </a:r>
          </a:p>
          <a:p>
            <a:pPr marL="0" indent="0" fontAlgn="base">
              <a:buFont typeface="Arial"/>
              <a:buNone/>
            </a:pPr>
            <a:r>
              <a:rPr lang="en-US" sz="1800" dirty="0"/>
              <a:t>As a teacher researcher, what are you learning about these children by observing their play?</a:t>
            </a:r>
          </a:p>
          <a:p>
            <a:pPr marL="0" indent="0" fontAlgn="base">
              <a:buFont typeface="Arial"/>
              <a:buNone/>
            </a:pPr>
            <a:endParaRPr lang="en-US" sz="1800" dirty="0"/>
          </a:p>
          <a:p>
            <a:pPr marL="0" indent="0" fontAlgn="base">
              <a:buFont typeface="Arial"/>
              <a:buNone/>
            </a:pPr>
            <a:r>
              <a:rPr lang="en-US" sz="1800" b="1" dirty="0"/>
              <a:t>Bruce – 12 features of play</a:t>
            </a:r>
          </a:p>
          <a:p>
            <a:pPr marL="0" indent="0" fontAlgn="base">
              <a:buFont typeface="Arial"/>
              <a:buNone/>
            </a:pPr>
            <a:r>
              <a:rPr lang="en-US" sz="1800" dirty="0"/>
              <a:t>What features of play do you see in this example?</a:t>
            </a:r>
          </a:p>
          <a:p>
            <a:pPr marL="0" indent="0" fontAlgn="base">
              <a:buFont typeface="Arial"/>
              <a:buNone/>
            </a:pPr>
            <a:endParaRPr lang="en-US" sz="1800" b="1" dirty="0"/>
          </a:p>
          <a:p>
            <a:pPr marL="0" indent="0" fontAlgn="base">
              <a:buFont typeface="Arial"/>
              <a:buNone/>
            </a:pPr>
            <a:r>
              <a:rPr lang="en-US" sz="1800" b="1" dirty="0" err="1"/>
              <a:t>Skovbjerg</a:t>
            </a:r>
            <a:r>
              <a:rPr lang="en-US" sz="1800" b="1" dirty="0"/>
              <a:t> – play moods</a:t>
            </a:r>
          </a:p>
          <a:p>
            <a:pPr marL="0" indent="0" fontAlgn="base">
              <a:buFont typeface="Arial"/>
              <a:buNone/>
            </a:pPr>
            <a:r>
              <a:rPr lang="en-US" sz="1800" dirty="0"/>
              <a:t>What play moods do you observe in this example?</a:t>
            </a:r>
          </a:p>
          <a:p>
            <a:pPr marL="0" indent="0" fontAlgn="base">
              <a:buFont typeface="Arial"/>
              <a:buNone/>
            </a:pPr>
            <a:endParaRPr lang="en-US" sz="1800" b="1" dirty="0"/>
          </a:p>
          <a:p>
            <a:pPr marL="0" indent="0" fontAlgn="base">
              <a:buFont typeface="Arial"/>
              <a:buNone/>
            </a:pPr>
            <a:r>
              <a:rPr lang="en-US" sz="1800" b="1" dirty="0"/>
              <a:t>Hirsh-</a:t>
            </a:r>
            <a:r>
              <a:rPr lang="en-US" sz="1800" b="1" dirty="0" err="1"/>
              <a:t>Pasek</a:t>
            </a:r>
            <a:r>
              <a:rPr lang="en-US" sz="1800" b="1" dirty="0"/>
              <a:t> – guided play</a:t>
            </a:r>
          </a:p>
          <a:p>
            <a:pPr marL="0" indent="0" fontAlgn="base">
              <a:buFont typeface="Arial"/>
              <a:buNone/>
            </a:pPr>
            <a:r>
              <a:rPr lang="en-US" sz="1800" dirty="0"/>
              <a:t>In what ways are educators guiding play in this example?</a:t>
            </a:r>
          </a:p>
        </p:txBody>
      </p:sp>
    </p:spTree>
    <p:extLst>
      <p:ext uri="{BB962C8B-B14F-4D97-AF65-F5344CB8AC3E}">
        <p14:creationId xmlns:p14="http://schemas.microsoft.com/office/powerpoint/2010/main" val="347537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2329-8632-DB4E-9959-F50DD406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13FC-F233-DC41-BE2C-2577270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Bruner</a:t>
            </a:r>
          </a:p>
          <a:p>
            <a:r>
              <a:rPr lang="en-US" dirty="0"/>
              <a:t>Team Parten </a:t>
            </a:r>
          </a:p>
          <a:p>
            <a:r>
              <a:rPr lang="en-US" dirty="0"/>
              <a:t>Team Vygotsky</a:t>
            </a:r>
          </a:p>
          <a:p>
            <a:r>
              <a:rPr lang="en-US" dirty="0"/>
              <a:t>Team Bruce</a:t>
            </a:r>
          </a:p>
        </p:txBody>
      </p:sp>
    </p:spTree>
    <p:extLst>
      <p:ext uri="{BB962C8B-B14F-4D97-AF65-F5344CB8AC3E}">
        <p14:creationId xmlns:p14="http://schemas.microsoft.com/office/powerpoint/2010/main" val="3746297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AE7BE-0B30-5042-88E8-412019D22BA4}"/>
              </a:ext>
            </a:extLst>
          </p:cNvPr>
          <p:cNvSpPr txBox="1"/>
          <p:nvPr/>
        </p:nvSpPr>
        <p:spPr>
          <a:xfrm>
            <a:off x="3377514" y="2767914"/>
            <a:ext cx="539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video link to video library clip of your choice here</a:t>
            </a:r>
          </a:p>
        </p:txBody>
      </p:sp>
    </p:spTree>
    <p:extLst>
      <p:ext uri="{BB962C8B-B14F-4D97-AF65-F5344CB8AC3E}">
        <p14:creationId xmlns:p14="http://schemas.microsoft.com/office/powerpoint/2010/main" val="2365569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2329-8632-DB4E-9959-F50DD406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13FC-F233-DC41-BE2C-2577270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Corsaro</a:t>
            </a:r>
          </a:p>
          <a:p>
            <a:r>
              <a:rPr lang="en-US" dirty="0"/>
              <a:t>Team Paley </a:t>
            </a:r>
          </a:p>
          <a:p>
            <a:r>
              <a:rPr lang="en-US" dirty="0"/>
              <a:t>Team Bateson</a:t>
            </a:r>
          </a:p>
          <a:p>
            <a:r>
              <a:rPr lang="en-US" dirty="0"/>
              <a:t>Team Hirsh-</a:t>
            </a:r>
            <a:r>
              <a:rPr lang="en-US" dirty="0" err="1"/>
              <a:t>Pasek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35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AE7BE-0B30-5042-88E8-412019D22BA4}"/>
              </a:ext>
            </a:extLst>
          </p:cNvPr>
          <p:cNvSpPr txBox="1"/>
          <p:nvPr/>
        </p:nvSpPr>
        <p:spPr>
          <a:xfrm>
            <a:off x="3377514" y="2767914"/>
            <a:ext cx="539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video link to video library clip of your choice here</a:t>
            </a:r>
          </a:p>
        </p:txBody>
      </p:sp>
    </p:spTree>
    <p:extLst>
      <p:ext uri="{BB962C8B-B14F-4D97-AF65-F5344CB8AC3E}">
        <p14:creationId xmlns:p14="http://schemas.microsoft.com/office/powerpoint/2010/main" val="3040634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2329-8632-DB4E-9959-F50DD406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13FC-F233-DC41-BE2C-2577270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Parten </a:t>
            </a:r>
          </a:p>
          <a:p>
            <a:r>
              <a:rPr lang="en-US" dirty="0"/>
              <a:t>Team Piaget</a:t>
            </a:r>
          </a:p>
          <a:p>
            <a:r>
              <a:rPr lang="en-US" dirty="0"/>
              <a:t>Team </a:t>
            </a:r>
            <a:r>
              <a:rPr lang="en-US" dirty="0" err="1"/>
              <a:t>Skovbjerg</a:t>
            </a:r>
            <a:endParaRPr lang="en-US" dirty="0"/>
          </a:p>
          <a:p>
            <a:r>
              <a:rPr lang="en-US" dirty="0"/>
              <a:t>Team Bruce</a:t>
            </a:r>
          </a:p>
        </p:txBody>
      </p:sp>
    </p:spTree>
    <p:extLst>
      <p:ext uri="{BB962C8B-B14F-4D97-AF65-F5344CB8AC3E}">
        <p14:creationId xmlns:p14="http://schemas.microsoft.com/office/powerpoint/2010/main" val="264724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AE7BE-0B30-5042-88E8-412019D22BA4}"/>
              </a:ext>
            </a:extLst>
          </p:cNvPr>
          <p:cNvSpPr txBox="1"/>
          <p:nvPr/>
        </p:nvSpPr>
        <p:spPr>
          <a:xfrm>
            <a:off x="3377514" y="2767914"/>
            <a:ext cx="539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video link to video library clip of your choice here</a:t>
            </a:r>
          </a:p>
        </p:txBody>
      </p:sp>
    </p:spTree>
    <p:extLst>
      <p:ext uri="{BB962C8B-B14F-4D97-AF65-F5344CB8AC3E}">
        <p14:creationId xmlns:p14="http://schemas.microsoft.com/office/powerpoint/2010/main" val="1522990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2329-8632-DB4E-9959-F50DD406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13FC-F233-DC41-BE2C-2577270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Paley</a:t>
            </a:r>
          </a:p>
          <a:p>
            <a:r>
              <a:rPr lang="en-US" dirty="0"/>
              <a:t>Team Piaget </a:t>
            </a:r>
          </a:p>
          <a:p>
            <a:r>
              <a:rPr lang="en-US" dirty="0"/>
              <a:t>Team Vygotsky</a:t>
            </a:r>
          </a:p>
          <a:p>
            <a:r>
              <a:rPr lang="en-US" dirty="0"/>
              <a:t>Team Hirsh-</a:t>
            </a:r>
            <a:r>
              <a:rPr lang="en-US" dirty="0" err="1"/>
              <a:t>Pasek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41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AE7BE-0B30-5042-88E8-412019D22BA4}"/>
              </a:ext>
            </a:extLst>
          </p:cNvPr>
          <p:cNvSpPr txBox="1"/>
          <p:nvPr/>
        </p:nvSpPr>
        <p:spPr>
          <a:xfrm>
            <a:off x="3377514" y="2767914"/>
            <a:ext cx="539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video link to video library clip of your choice here</a:t>
            </a:r>
          </a:p>
        </p:txBody>
      </p:sp>
    </p:spTree>
    <p:extLst>
      <p:ext uri="{BB962C8B-B14F-4D97-AF65-F5344CB8AC3E}">
        <p14:creationId xmlns:p14="http://schemas.microsoft.com/office/powerpoint/2010/main" val="2197398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2329-8632-DB4E-9959-F50DD406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13FC-F233-DC41-BE2C-2577270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Bateson</a:t>
            </a:r>
          </a:p>
          <a:p>
            <a:r>
              <a:rPr lang="en-US" dirty="0"/>
              <a:t>Team Corsaro </a:t>
            </a:r>
          </a:p>
          <a:p>
            <a:r>
              <a:rPr lang="en-US" dirty="0"/>
              <a:t>Team Bruner</a:t>
            </a:r>
          </a:p>
          <a:p>
            <a:r>
              <a:rPr lang="en-US" dirty="0"/>
              <a:t>Team </a:t>
            </a:r>
            <a:r>
              <a:rPr lang="en-US" dirty="0" err="1"/>
              <a:t>Skovbjerg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0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435F-9B0B-7C48-9126-6C6C0157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E1349-33B1-9349-B2E3-4B0950B19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Something to sculpt with (clay, putty, slime, playdough)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Something to build/construct with (LEGOs, blocks, popsicle sticks, plastic cups, rocks, sticks)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collection of Beautiful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Paper and something to make marks with (markers, crayons, paints, pastels)</a:t>
            </a:r>
          </a:p>
        </p:txBody>
      </p:sp>
    </p:spTree>
    <p:extLst>
      <p:ext uri="{BB962C8B-B14F-4D97-AF65-F5344CB8AC3E}">
        <p14:creationId xmlns:p14="http://schemas.microsoft.com/office/powerpoint/2010/main" val="413212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AE7BE-0B30-5042-88E8-412019D22BA4}"/>
              </a:ext>
            </a:extLst>
          </p:cNvPr>
          <p:cNvSpPr txBox="1"/>
          <p:nvPr/>
        </p:nvSpPr>
        <p:spPr>
          <a:xfrm>
            <a:off x="3377514" y="2767914"/>
            <a:ext cx="539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video link to video library clip of your choice here</a:t>
            </a:r>
          </a:p>
        </p:txBody>
      </p:sp>
    </p:spTree>
    <p:extLst>
      <p:ext uri="{BB962C8B-B14F-4D97-AF65-F5344CB8AC3E}">
        <p14:creationId xmlns:p14="http://schemas.microsoft.com/office/powerpoint/2010/main" val="40760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F2EB3-ACBD-5E4C-94DD-F7A7DEF29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305966"/>
            <a:ext cx="7772400" cy="3655778"/>
          </a:xfrm>
        </p:spPr>
        <p:txBody>
          <a:bodyPr>
            <a:normAutofit fontScale="90000"/>
          </a:bodyPr>
          <a:lstStyle/>
          <a:p>
            <a:r>
              <a:rPr lang="en-US" dirty="0"/>
              <a:t>“Remember that theory should help you think about and understand what you are seeing children do, and that no one theory will explain it all.”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Frost (2012) p.53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13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96ED-56B4-DD41-A0C7-224C911C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and Wish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4F883-C95D-9347-BB51-FFC17CFB8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Add link here if you choose to do star/wish reflections digitally</a:t>
            </a:r>
          </a:p>
        </p:txBody>
      </p:sp>
    </p:spTree>
    <p:extLst>
      <p:ext uri="{BB962C8B-B14F-4D97-AF65-F5344CB8AC3E}">
        <p14:creationId xmlns:p14="http://schemas.microsoft.com/office/powerpoint/2010/main" val="265124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AED7-9AFB-2144-A453-4392B1E6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Playdough Recipe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BA2CF-4310-2B4B-BCE5-532F5474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900" y="1168400"/>
            <a:ext cx="8661400" cy="54149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 c flour</a:t>
            </a:r>
          </a:p>
          <a:p>
            <a:r>
              <a:rPr lang="en-US" dirty="0"/>
              <a:t>1/3 c salt</a:t>
            </a:r>
          </a:p>
          <a:p>
            <a:r>
              <a:rPr lang="en-US" dirty="0"/>
              <a:t>1 c boiling water</a:t>
            </a:r>
          </a:p>
          <a:p>
            <a:r>
              <a:rPr lang="en-US" dirty="0"/>
              <a:t>1 Tbsp cream of tartar*</a:t>
            </a:r>
          </a:p>
          <a:p>
            <a:r>
              <a:rPr lang="en-US" dirty="0"/>
              <a:t>1 Tbsp oil</a:t>
            </a:r>
          </a:p>
          <a:p>
            <a:r>
              <a:rPr lang="en-US" dirty="0"/>
              <a:t>Food coloring if you wish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Mix the flour, salt, and cream of tartar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Mix together the boiling water, oil, and food coloring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Combine everything until mixed, then knead with your hands until smooth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a little more flour if too sticky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Store in an airtight container at room temperature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*if you don’t have cream of tartar, you can skip this and just keep your playdough in the fridge.  It won’t keep as long but will work ok</a:t>
            </a:r>
          </a:p>
        </p:txBody>
      </p:sp>
      <p:pic>
        <p:nvPicPr>
          <p:cNvPr id="1026" name="Picture 2" descr="Playdough Recipe That Lasts FOR-EV-ER! - Fun Cheap or Free">
            <a:extLst>
              <a:ext uri="{FF2B5EF4-FFF2-40B4-BE49-F238E27FC236}">
                <a16:creationId xmlns:a16="http://schemas.microsoft.com/office/drawing/2014/main" id="{DFFAF05F-88D1-0D4E-8285-5BC298CCE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16840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1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Frameworks and Theories to Understand Play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0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8A2913-9177-7E48-BF48-3EC775D28B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play?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39E4ED-EAA2-B54B-9141-71F08D591E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4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9554" y="1077447"/>
            <a:ext cx="8423642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“Remembering what play is all about and making it part of our daily lives are probably the most important factors in being a fulfilled human being.  The ability to play is critical not only to being happy, but also to sustaining social relationships and being a creative, innovative person.</a:t>
            </a:r>
          </a:p>
          <a:p>
            <a:endParaRPr lang="en-US" sz="3600" dirty="0"/>
          </a:p>
          <a:p>
            <a:pPr algn="r"/>
            <a:r>
              <a:rPr lang="en-US" sz="2400" dirty="0"/>
              <a:t>Brown, S. &amp; Vaughan, C. (2009)</a:t>
            </a:r>
          </a:p>
        </p:txBody>
      </p:sp>
    </p:spTree>
    <p:extLst>
      <p:ext uri="{BB962C8B-B14F-4D97-AF65-F5344CB8AC3E}">
        <p14:creationId xmlns:p14="http://schemas.microsoft.com/office/powerpoint/2010/main" val="615041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play? I hate to say…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50516"/>
          </a:xfrm>
        </p:spPr>
        <p:txBody>
          <a:bodyPr>
            <a:normAutofit/>
          </a:bodyPr>
          <a:lstStyle/>
          <a:p>
            <a:r>
              <a:rPr lang="en-US" dirty="0"/>
              <a:t>Apparently purposeless (done for it’s own sake, not for survival)</a:t>
            </a:r>
          </a:p>
          <a:p>
            <a:r>
              <a:rPr lang="en-US" dirty="0"/>
              <a:t>Voluntary</a:t>
            </a:r>
          </a:p>
          <a:p>
            <a:r>
              <a:rPr lang="en-US" dirty="0"/>
              <a:t>Inherent attraction</a:t>
            </a:r>
          </a:p>
          <a:p>
            <a:r>
              <a:rPr lang="en-US" dirty="0"/>
              <a:t>Freedom from time (sense of flow)</a:t>
            </a:r>
          </a:p>
          <a:p>
            <a:r>
              <a:rPr lang="en-US" dirty="0"/>
              <a:t>Diminished consciousness of self</a:t>
            </a:r>
          </a:p>
          <a:p>
            <a:r>
              <a:rPr lang="en-US" dirty="0"/>
              <a:t>Improvisational potential</a:t>
            </a:r>
          </a:p>
          <a:p>
            <a:r>
              <a:rPr lang="en-US" dirty="0"/>
              <a:t>Continuation desire</a:t>
            </a:r>
          </a:p>
          <a:p>
            <a:pPr marL="0" indent="0" algn="r">
              <a:buNone/>
            </a:pPr>
            <a:r>
              <a:rPr lang="en-US" sz="2400" dirty="0"/>
              <a:t>From Brown &amp; Vaughan, 2009</a:t>
            </a:r>
          </a:p>
        </p:txBody>
      </p:sp>
    </p:spTree>
    <p:extLst>
      <p:ext uri="{BB962C8B-B14F-4D97-AF65-F5344CB8AC3E}">
        <p14:creationId xmlns:p14="http://schemas.microsoft.com/office/powerpoint/2010/main" val="14982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9053c0-fa1f-4e4a-b1c6-5ca7cf39c25b" xsi:nil="true"/>
    <lcf76f155ced4ddcb4097134ff3c332f xmlns="3c740ce1-474f-4fb6-aa3e-b262990714c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739F5E6E4C5F4BB3E6FA07C9D2F146" ma:contentTypeVersion="16" ma:contentTypeDescription="Create a new document." ma:contentTypeScope="" ma:versionID="c7e6c9f7418dc038bfd6e7490423743d">
  <xsd:schema xmlns:xsd="http://www.w3.org/2001/XMLSchema" xmlns:xs="http://www.w3.org/2001/XMLSchema" xmlns:p="http://schemas.microsoft.com/office/2006/metadata/properties" xmlns:ns2="3c740ce1-474f-4fb6-aa3e-b262990714c5" xmlns:ns3="409053c0-fa1f-4e4a-b1c6-5ca7cf39c25b" targetNamespace="http://schemas.microsoft.com/office/2006/metadata/properties" ma:root="true" ma:fieldsID="cf64a083711a3f68e3388f5eb6b374dc" ns2:_="" ns3:_="">
    <xsd:import namespace="3c740ce1-474f-4fb6-aa3e-b262990714c5"/>
    <xsd:import namespace="409053c0-fa1f-4e4a-b1c6-5ca7cf39c2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40ce1-474f-4fb6-aa3e-b262990714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107521-1385-498b-8889-bf2cd8dee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053c0-fa1f-4e4a-b1c6-5ca7cf39c25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1f1905f-def7-4ab6-84c9-3e2b9445c8b3}" ma:internalName="TaxCatchAll" ma:showField="CatchAllData" ma:web="409053c0-fa1f-4e4a-b1c6-5ca7cf39c2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B8721F-4905-4BFF-9877-2B45C1AF25A5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purl.org/dc/terms/"/>
    <ds:schemaRef ds:uri="3c740ce1-474f-4fb6-aa3e-b262990714c5"/>
    <ds:schemaRef ds:uri="http://schemas.microsoft.com/office/infopath/2007/PartnerControls"/>
    <ds:schemaRef ds:uri="409053c0-fa1f-4e4a-b1c6-5ca7cf39c25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B0C973A-A918-41BF-808F-BB1117EC86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FAA08-8CE6-40A8-96F0-8595107320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740ce1-474f-4fb6-aa3e-b262990714c5"/>
    <ds:schemaRef ds:uri="409053c0-fa1f-4e4a-b1c6-5ca7cf39c2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1709</Words>
  <Application>Microsoft Macintosh PowerPoint</Application>
  <PresentationFormat>Widescreen</PresentationFormat>
  <Paragraphs>217</Paragraphs>
  <Slides>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Office Theme</vt:lpstr>
      <vt:lpstr>Frameworks and Theories to Understand Play</vt:lpstr>
      <vt:lpstr>Agenda</vt:lpstr>
      <vt:lpstr>Playful Start</vt:lpstr>
      <vt:lpstr>Play Kit</vt:lpstr>
      <vt:lpstr>Playdough Recipe</vt:lpstr>
      <vt:lpstr>Frameworks and Theories to Understand Play</vt:lpstr>
      <vt:lpstr>What is play?</vt:lpstr>
      <vt:lpstr>PowerPoint Presentation</vt:lpstr>
      <vt:lpstr>What is play? I hate to say…</vt:lpstr>
      <vt:lpstr>PowerPoint Presentation</vt:lpstr>
      <vt:lpstr>PowerPoint Presentation</vt:lpstr>
      <vt:lpstr>PowerPoint Presentation</vt:lpstr>
      <vt:lpstr>Types of play</vt:lpstr>
      <vt:lpstr>Stages of play (Parten, 1932)</vt:lpstr>
      <vt:lpstr>PowerPoint Presentation</vt:lpstr>
      <vt:lpstr>PowerPoint Presentation</vt:lpstr>
      <vt:lpstr>PowerPoint Presentation</vt:lpstr>
      <vt:lpstr>What happens in the brain during play?</vt:lpstr>
      <vt:lpstr>Your Brain</vt:lpstr>
      <vt:lpstr>Your Brain on Play</vt:lpstr>
      <vt:lpstr>Your Brain on Play</vt:lpstr>
      <vt:lpstr>PowerPoint Presentation</vt:lpstr>
      <vt:lpstr>PowerPoint Presentation</vt:lpstr>
      <vt:lpstr>Play and Neuroscience Discussion</vt:lpstr>
      <vt:lpstr>Extra resource</vt:lpstr>
      <vt:lpstr>Theories for Understanding Play</vt:lpstr>
      <vt:lpstr>Play Theories: The Gameshow</vt:lpstr>
      <vt:lpstr>Playing the Gameshow</vt:lpstr>
      <vt:lpstr>Pick your Team!</vt:lpstr>
      <vt:lpstr>PowerPoint Presentation</vt:lpstr>
      <vt:lpstr>Round 1</vt:lpstr>
      <vt:lpstr>PowerPoint Presentation</vt:lpstr>
      <vt:lpstr>Round 2</vt:lpstr>
      <vt:lpstr>PowerPoint Presentation</vt:lpstr>
      <vt:lpstr>Round 3</vt:lpstr>
      <vt:lpstr>PowerPoint Presentation</vt:lpstr>
      <vt:lpstr>Round 4</vt:lpstr>
      <vt:lpstr>PowerPoint Presentation</vt:lpstr>
      <vt:lpstr>Round 5</vt:lpstr>
      <vt:lpstr>PowerPoint Presentation</vt:lpstr>
      <vt:lpstr>“Remember that theory should help you think about and understand what you are seeing children do, and that no one theory will explain it all.”  Frost (2012) p.53</vt:lpstr>
      <vt:lpstr>Star and Wish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Megina Baker</dc:creator>
  <cp:lastModifiedBy>Riecken, Matthew Christ</cp:lastModifiedBy>
  <cp:revision>44</cp:revision>
  <cp:lastPrinted>2018-09-12T21:03:36Z</cp:lastPrinted>
  <dcterms:created xsi:type="dcterms:W3CDTF">2016-09-18T14:38:33Z</dcterms:created>
  <dcterms:modified xsi:type="dcterms:W3CDTF">2023-03-07T18:39:50Z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0x01010012739F5E6E4C5F4BB3E6FA07C9D2F146</vt:lpwstr>
  </property>
  <property fmtid="{D5CDD505-2E9C-101B-9397-08002B2CF9AE}" pid="3" name="MediaServiceImageTags">
    <vt:lpwstr/>
  </property>
</Properties>
</file>