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9"/>
  </p:notesMasterIdLst>
  <p:sldIdLst>
    <p:sldId id="256" r:id="rId6"/>
    <p:sldId id="684" r:id="rId7"/>
    <p:sldId id="683" r:id="rId8"/>
    <p:sldId id="257" r:id="rId9"/>
    <p:sldId id="703" r:id="rId10"/>
    <p:sldId id="705" r:id="rId11"/>
    <p:sldId id="263" r:id="rId12"/>
    <p:sldId id="706" r:id="rId13"/>
    <p:sldId id="303" r:id="rId14"/>
    <p:sldId id="304" r:id="rId15"/>
    <p:sldId id="306" r:id="rId16"/>
    <p:sldId id="307" r:id="rId17"/>
    <p:sldId id="689" r:id="rId18"/>
    <p:sldId id="692" r:id="rId19"/>
    <p:sldId id="691" r:id="rId20"/>
    <p:sldId id="693" r:id="rId21"/>
    <p:sldId id="694" r:id="rId22"/>
    <p:sldId id="695" r:id="rId23"/>
    <p:sldId id="696" r:id="rId24"/>
    <p:sldId id="697" r:id="rId25"/>
    <p:sldId id="698" r:id="rId26"/>
    <p:sldId id="709" r:id="rId27"/>
    <p:sldId id="707" r:id="rId28"/>
    <p:sldId id="700" r:id="rId29"/>
    <p:sldId id="708" r:id="rId30"/>
    <p:sldId id="687" r:id="rId31"/>
    <p:sldId id="699" r:id="rId32"/>
    <p:sldId id="690" r:id="rId33"/>
    <p:sldId id="702" r:id="rId34"/>
    <p:sldId id="264" r:id="rId35"/>
    <p:sldId id="265" r:id="rId36"/>
    <p:sldId id="262" r:id="rId37"/>
    <p:sldId id="677"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75E9ABC-AD3B-1242-AB12-B643F1CB7023}" v="8" dt="2021-10-05T14:23:27.687"/>
    <p1510:client id="{F5A0803C-E235-41EC-612B-4B69C277C1AB}" v="2" dt="2023-01-18T20:15:10.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6144"/>
    <p:restoredTop sz="66395"/>
  </p:normalViewPr>
  <p:slideViewPr>
    <p:cSldViewPr snapToGrid="0" snapToObjects="1">
      <p:cViewPr varScale="1">
        <p:scale>
          <a:sx n="82" d="100"/>
          <a:sy n="82" d="100"/>
        </p:scale>
        <p:origin x="1568"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4C7408-E9D4-C64B-9D48-8EF49DF0F43F}" type="datetimeFigureOut">
              <a:rPr lang="en-US" smtClean="0"/>
              <a:t>3/7/23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16340-EE87-B54C-9E40-C2651D81837A}" type="slidenum">
              <a:rPr lang="en-US" smtClean="0"/>
              <a:t>‹#›</a:t>
            </a:fld>
            <a:endParaRPr lang="en-US"/>
          </a:p>
        </p:txBody>
      </p:sp>
    </p:spTree>
    <p:extLst>
      <p:ext uri="{BB962C8B-B14F-4D97-AF65-F5344CB8AC3E}">
        <p14:creationId xmlns:p14="http://schemas.microsoft.com/office/powerpoint/2010/main" val="39146808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9116340-EE87-B54C-9E40-C2651D81837A}" type="slidenum">
              <a:rPr lang="en-US" smtClean="0"/>
              <a:t>1</a:t>
            </a:fld>
            <a:endParaRPr lang="en-US"/>
          </a:p>
        </p:txBody>
      </p:sp>
    </p:spTree>
    <p:extLst>
      <p:ext uri="{BB962C8B-B14F-4D97-AF65-F5344CB8AC3E}">
        <p14:creationId xmlns:p14="http://schemas.microsoft.com/office/powerpoint/2010/main" val="472834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29</a:t>
            </a:fld>
            <a:endParaRPr lang="en-US"/>
          </a:p>
        </p:txBody>
      </p:sp>
    </p:spTree>
    <p:extLst>
      <p:ext uri="{BB962C8B-B14F-4D97-AF65-F5344CB8AC3E}">
        <p14:creationId xmlns:p14="http://schemas.microsoft.com/office/powerpoint/2010/main" val="36036982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text is pulled from the </a:t>
            </a:r>
            <a:r>
              <a:rPr lang="en-US" dirty="0" err="1"/>
              <a:t>PoP</a:t>
            </a:r>
            <a:r>
              <a:rPr lang="en-US" dirty="0"/>
              <a:t> Tool ”Getting to Know your Learners”</a:t>
            </a:r>
          </a:p>
          <a:p>
            <a:r>
              <a:rPr lang="en-US" dirty="0"/>
              <a:t>In this activity, students will try out the tool with each other, and think about how they could use it as teachers to learn about their students’ funds of knowledge.</a:t>
            </a:r>
          </a:p>
        </p:txBody>
      </p:sp>
      <p:sp>
        <p:nvSpPr>
          <p:cNvPr id="4" name="Slide Number Placeholder 3"/>
          <p:cNvSpPr>
            <a:spLocks noGrp="1"/>
          </p:cNvSpPr>
          <p:nvPr>
            <p:ph type="sldNum" sz="quarter" idx="5"/>
          </p:nvPr>
        </p:nvSpPr>
        <p:spPr/>
        <p:txBody>
          <a:bodyPr/>
          <a:lstStyle/>
          <a:p>
            <a:fld id="{29116340-EE87-B54C-9E40-C2651D81837A}" type="slidenum">
              <a:rPr lang="en-US" smtClean="0"/>
              <a:t>30</a:t>
            </a:fld>
            <a:endParaRPr lang="en-US"/>
          </a:p>
        </p:txBody>
      </p:sp>
    </p:spTree>
    <p:extLst>
      <p:ext uri="{BB962C8B-B14F-4D97-AF65-F5344CB8AC3E}">
        <p14:creationId xmlns:p14="http://schemas.microsoft.com/office/powerpoint/2010/main" val="3522435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Great quote to discuss – include this in the thought museum and also a good wrap-up option</a:t>
            </a:r>
          </a:p>
        </p:txBody>
      </p:sp>
      <p:sp>
        <p:nvSpPr>
          <p:cNvPr id="4" name="Slide Number Placeholder 3"/>
          <p:cNvSpPr>
            <a:spLocks noGrp="1"/>
          </p:cNvSpPr>
          <p:nvPr>
            <p:ph type="sldNum" sz="quarter" idx="5"/>
          </p:nvPr>
        </p:nvSpPr>
        <p:spPr/>
        <p:txBody>
          <a:bodyPr/>
          <a:lstStyle/>
          <a:p>
            <a:fld id="{29116340-EE87-B54C-9E40-C2651D81837A}" type="slidenum">
              <a:rPr lang="en-US" smtClean="0"/>
              <a:t>32</a:t>
            </a:fld>
            <a:endParaRPr lang="en-US"/>
          </a:p>
        </p:txBody>
      </p:sp>
    </p:spTree>
    <p:extLst>
      <p:ext uri="{BB962C8B-B14F-4D97-AF65-F5344CB8AC3E}">
        <p14:creationId xmlns:p14="http://schemas.microsoft.com/office/powerpoint/2010/main" val="1531744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Introduce the idea that access to time to play, supports for play, environments for play are not equitably distributed – some children have more access to play than others. Playful learning experiences in schools is also often unequal (e.g., children in better resourced schools or serving higher-income families are more likely to experience learning through play rather than rote learning) </a:t>
            </a:r>
          </a:p>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5</a:t>
            </a:fld>
            <a:endParaRPr lang="en-US"/>
          </a:p>
        </p:txBody>
      </p:sp>
    </p:spTree>
    <p:extLst>
      <p:ext uri="{BB962C8B-B14F-4D97-AF65-F5344CB8AC3E}">
        <p14:creationId xmlns:p14="http://schemas.microsoft.com/office/powerpoint/2010/main" val="3805993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Explain that implicit bias affects all of us and how we see children – can affect their experiences of playful learning (e.g., how surveilled/free they are during play) (share results from Gilliam et al. 2016 study of teachers’ implicit biases) </a:t>
            </a:r>
          </a:p>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6</a:t>
            </a:fld>
            <a:endParaRPr lang="en-US"/>
          </a:p>
        </p:txBody>
      </p:sp>
    </p:spTree>
    <p:extLst>
      <p:ext uri="{BB962C8B-B14F-4D97-AF65-F5344CB8AC3E}">
        <p14:creationId xmlns:p14="http://schemas.microsoft.com/office/powerpoint/2010/main" val="648926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young children directly addressing bias during play with their teachers in a preschool classroom. Could replace this with an example of older learners if preferred</a:t>
            </a:r>
          </a:p>
        </p:txBody>
      </p:sp>
      <p:sp>
        <p:nvSpPr>
          <p:cNvPr id="4" name="Slide Number Placeholder 3"/>
          <p:cNvSpPr>
            <a:spLocks noGrp="1"/>
          </p:cNvSpPr>
          <p:nvPr>
            <p:ph type="sldNum" sz="quarter" idx="5"/>
          </p:nvPr>
        </p:nvSpPr>
        <p:spPr/>
        <p:txBody>
          <a:bodyPr/>
          <a:lstStyle/>
          <a:p>
            <a:fld id="{29116340-EE87-B54C-9E40-C2651D81837A}" type="slidenum">
              <a:rPr lang="en-US" smtClean="0"/>
              <a:t>9</a:t>
            </a:fld>
            <a:endParaRPr lang="en-US"/>
          </a:p>
        </p:txBody>
      </p:sp>
    </p:spTree>
    <p:extLst>
      <p:ext uri="{BB962C8B-B14F-4D97-AF65-F5344CB8AC3E}">
        <p14:creationId xmlns:p14="http://schemas.microsoft.com/office/powerpoint/2010/main" val="3080810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Using our Powers for Good:</a:t>
            </a:r>
          </a:p>
          <a:p>
            <a:r>
              <a:rPr lang="en-US" sz="1200" kern="1200" dirty="0">
                <a:solidFill>
                  <a:schemeClr val="tx1"/>
                </a:solidFill>
                <a:effectLst/>
                <a:latin typeface="+mn-lt"/>
                <a:ea typeface="+mn-ea"/>
                <a:cs typeface="+mn-cs"/>
              </a:rPr>
              <a:t>Considering Issues of Ownership, Power, and the Sharing of Community Resources</a:t>
            </a:r>
          </a:p>
          <a:p>
            <a:r>
              <a:rPr lang="en-US" sz="1200" kern="1200" dirty="0">
                <a:solidFill>
                  <a:schemeClr val="tx1"/>
                </a:solidFill>
                <a:effectLst/>
                <a:latin typeface="+mn-lt"/>
                <a:ea typeface="+mn-ea"/>
                <a:cs typeface="+mn-cs"/>
              </a:rPr>
              <a:t>Eliot-Pearson Children’s School</a:t>
            </a:r>
          </a:p>
          <a:p>
            <a:r>
              <a:rPr lang="en-US" sz="1200" kern="1200" dirty="0">
                <a:solidFill>
                  <a:schemeClr val="tx1"/>
                </a:solidFill>
                <a:effectLst/>
                <a:latin typeface="+mn-lt"/>
                <a:ea typeface="+mn-ea"/>
                <a:cs typeface="+mn-cs"/>
              </a:rPr>
              <a:t>Kindergarten</a:t>
            </a:r>
          </a:p>
          <a:p>
            <a:r>
              <a:rPr lang="en-US" sz="1200" kern="1200" dirty="0">
                <a:solidFill>
                  <a:schemeClr val="tx1"/>
                </a:solidFill>
                <a:effectLst/>
                <a:latin typeface="+mn-lt"/>
                <a:ea typeface="+mn-ea"/>
                <a:cs typeface="+mn-cs"/>
              </a:rPr>
              <a:t>2010-2011</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Quote from a kindergartner: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go up any ramp, if you have a lot of money… People with a lot of money can go in anywhere they want.”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first hint that children were thinking about issues of ownership, resources, and power inspired teachers to observe more closely, paying attention to the language and understandings which children were demonstration about social class, wealth and privilege.  As kindergarteners worked through the typical social tasks of asserting power, negotiating inclusion and exclusion, and gaining and maintaining access to play, we noted that the children’s attempts to assert themselves often referenced possession (“I got it first.”), ownership (“That’s mine.”), status (“I am the boss.”), and cultural capital (“If you don’t know this movie, then you don’t know how to play.”).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II. Feelings </a:t>
            </a:r>
          </a:p>
          <a:p>
            <a:r>
              <a:rPr lang="en-US" sz="1200" kern="1200" dirty="0">
                <a:solidFill>
                  <a:schemeClr val="tx1"/>
                </a:solidFill>
                <a:effectLst/>
                <a:latin typeface="+mn-lt"/>
                <a:ea typeface="+mn-ea"/>
                <a:cs typeface="+mn-cs"/>
              </a:rPr>
              <a:t>Initially surprised and intrigued, the teachers struggled with the connections we saw between children’s play and societal issues of colonization, exclusivity, and corporate hierarchies.  Children’s accurate reflections of our capitalist society provided a lens into how they were constructing knowledge of social class concepts.  As we decided to respond, teachers were excited and nervous about approaching a subject that continues to feel ‘taboo’, even in adult conversation.  We wondered:</a:t>
            </a: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What role have we played in our classroom that is supporting and reinforcing the ideas of ownership as power?</a:t>
            </a:r>
          </a:p>
          <a:p>
            <a:pPr lvl="0"/>
            <a:r>
              <a:rPr lang="en-US" sz="1200" kern="1200" dirty="0">
                <a:solidFill>
                  <a:schemeClr val="tx1"/>
                </a:solidFill>
                <a:effectLst/>
                <a:latin typeface="+mn-lt"/>
                <a:ea typeface="+mn-ea"/>
                <a:cs typeface="+mn-cs"/>
              </a:rPr>
              <a:t>How do our own class backgrounds effect our perceptions of our observations and how might they equip us, or not, to support the children as they expand their understanding of these ideas?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10</a:t>
            </a:fld>
            <a:endParaRPr lang="en-US"/>
          </a:p>
        </p:txBody>
      </p:sp>
    </p:spTree>
    <p:extLst>
      <p:ext uri="{BB962C8B-B14F-4D97-AF65-F5344CB8AC3E}">
        <p14:creationId xmlns:p14="http://schemas.microsoft.com/office/powerpoint/2010/main" val="904157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teachers wondered and worried about appropriate next steps, and the balance between providing room for children to develop their understandings through play and our role in redirecting that play and teaching social responsibility. </a:t>
            </a:r>
          </a:p>
          <a:p>
            <a:r>
              <a:rPr lang="en-US" sz="1200" kern="1200" dirty="0">
                <a:solidFill>
                  <a:schemeClr val="tx1"/>
                </a:solidFill>
                <a:effectLst/>
                <a:latin typeface="+mn-lt"/>
                <a:ea typeface="+mn-ea"/>
                <a:cs typeface="+mn-cs"/>
              </a:rPr>
              <a:t>What they did: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 meeting time in March the teacher Heidi launched a conversation by saying: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Now that the snow has melted I want us to talk about how we can use the bikes before we go outside. I’ve heard some of you say about rules: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 got that first so its mine and The person who has the thing first decides the rules for the thing. Do you like these as rules?</a:t>
            </a:r>
          </a:p>
          <a:p>
            <a:r>
              <a:rPr lang="en-US" sz="1200" kern="1200" dirty="0">
                <a:solidFill>
                  <a:schemeClr val="tx1"/>
                </a:solidFill>
                <a:effectLst/>
                <a:latin typeface="+mn-lt"/>
                <a:ea typeface="+mn-ea"/>
                <a:cs typeface="+mn-cs"/>
              </a:rPr>
              <a:t>Chorus of nos.</a:t>
            </a:r>
          </a:p>
          <a:p>
            <a:r>
              <a:rPr lang="en-US" sz="1200" kern="1200" dirty="0">
                <a:solidFill>
                  <a:schemeClr val="tx1"/>
                </a:solidFill>
                <a:effectLst/>
                <a:latin typeface="+mn-lt"/>
                <a:ea typeface="+mn-ea"/>
                <a:cs typeface="+mn-cs"/>
              </a:rPr>
              <a:t>Heidi: what rules do we want to have that would be fair?</a:t>
            </a:r>
          </a:p>
          <a:p>
            <a:r>
              <a:rPr lang="en-US" sz="1200" kern="1200" dirty="0" err="1">
                <a:solidFill>
                  <a:schemeClr val="tx1"/>
                </a:solidFill>
                <a:effectLst/>
                <a:latin typeface="+mn-lt"/>
                <a:ea typeface="+mn-ea"/>
                <a:cs typeface="+mn-cs"/>
              </a:rPr>
              <a:t>Chrsiti</a:t>
            </a:r>
            <a:r>
              <a:rPr lang="en-US" sz="1200" kern="1200" dirty="0">
                <a:solidFill>
                  <a:schemeClr val="tx1"/>
                </a:solidFill>
                <a:effectLst/>
                <a:latin typeface="+mn-lt"/>
                <a:ea typeface="+mn-ea"/>
                <a:cs typeface="+mn-cs"/>
              </a:rPr>
              <a:t>: I think we should be sharing the bikes.</a:t>
            </a:r>
          </a:p>
          <a:p>
            <a:r>
              <a:rPr lang="en-US" sz="1200" kern="1200" dirty="0">
                <a:solidFill>
                  <a:schemeClr val="tx1"/>
                </a:solidFill>
                <a:effectLst/>
                <a:latin typeface="+mn-lt"/>
                <a:ea typeface="+mn-ea"/>
                <a:cs typeface="+mn-cs"/>
              </a:rPr>
              <a:t>Chorus of me too</a:t>
            </a:r>
          </a:p>
          <a:p>
            <a:r>
              <a:rPr lang="en-US" sz="1200" kern="1200" dirty="0">
                <a:solidFill>
                  <a:schemeClr val="tx1"/>
                </a:solidFill>
                <a:effectLst/>
                <a:latin typeface="+mn-lt"/>
                <a:ea typeface="+mn-ea"/>
                <a:cs typeface="+mn-cs"/>
              </a:rPr>
              <a:t>Heidi: Do you have some ideas to share</a:t>
            </a:r>
          </a:p>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11</a:t>
            </a:fld>
            <a:endParaRPr lang="en-US"/>
          </a:p>
        </p:txBody>
      </p:sp>
    </p:spTree>
    <p:extLst>
      <p:ext uri="{BB962C8B-B14F-4D97-AF65-F5344CB8AC3E}">
        <p14:creationId xmlns:p14="http://schemas.microsoft.com/office/powerpoint/2010/main" val="2996876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this conversation took place after trying the children’s ideas:</a:t>
            </a:r>
          </a:p>
          <a:p>
            <a:endParaRPr lang="en-US" dirty="0"/>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Heidi: We’ve been using the shed sign up for a few weeks now. What do you think?</a:t>
            </a:r>
          </a:p>
          <a:p>
            <a:r>
              <a:rPr lang="en-US" sz="1200" kern="1200" dirty="0">
                <a:solidFill>
                  <a:schemeClr val="tx1"/>
                </a:solidFill>
                <a:effectLst/>
                <a:latin typeface="+mn-lt"/>
                <a:ea typeface="+mn-ea"/>
                <a:cs typeface="+mn-cs"/>
              </a:rPr>
              <a:t>Tamaki: It works great.</a:t>
            </a:r>
          </a:p>
          <a:p>
            <a:r>
              <a:rPr lang="en-US" sz="1200" kern="1200" dirty="0">
                <a:solidFill>
                  <a:schemeClr val="tx1"/>
                </a:solidFill>
                <a:effectLst/>
                <a:latin typeface="+mn-lt"/>
                <a:ea typeface="+mn-ea"/>
                <a:cs typeface="+mn-cs"/>
              </a:rPr>
              <a:t>Chorus of </a:t>
            </a:r>
            <a:r>
              <a:rPr lang="en-US" sz="1200" kern="1200" dirty="0" err="1">
                <a:solidFill>
                  <a:schemeClr val="tx1"/>
                </a:solidFill>
                <a:effectLst/>
                <a:latin typeface="+mn-lt"/>
                <a:ea typeface="+mn-ea"/>
                <a:cs typeface="+mn-cs"/>
              </a:rPr>
              <a:t>yeahs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Finn: People get to use the bike for a long time the way they want to.</a:t>
            </a:r>
          </a:p>
          <a:p>
            <a:r>
              <a:rPr lang="en-US" sz="1200" kern="1200" dirty="0">
                <a:solidFill>
                  <a:schemeClr val="tx1"/>
                </a:solidFill>
                <a:effectLst/>
                <a:latin typeface="+mn-lt"/>
                <a:ea typeface="+mn-ea"/>
                <a:cs typeface="+mn-cs"/>
              </a:rPr>
              <a:t>Heidi: Have there been any problems?</a:t>
            </a:r>
          </a:p>
          <a:p>
            <a:r>
              <a:rPr lang="en-US" sz="1200" kern="1200" dirty="0">
                <a:solidFill>
                  <a:schemeClr val="tx1"/>
                </a:solidFill>
                <a:effectLst/>
                <a:latin typeface="+mn-lt"/>
                <a:ea typeface="+mn-ea"/>
                <a:cs typeface="+mn-cs"/>
              </a:rPr>
              <a:t>Melody: Sometimes people just leave the bike and don’t go get the other person.</a:t>
            </a:r>
          </a:p>
          <a:p>
            <a:r>
              <a:rPr lang="en-US" sz="1200" kern="1200" dirty="0">
                <a:solidFill>
                  <a:schemeClr val="tx1"/>
                </a:solidFill>
                <a:effectLst/>
                <a:latin typeface="+mn-lt"/>
                <a:ea typeface="+mn-ea"/>
                <a:cs typeface="+mn-cs"/>
              </a:rPr>
              <a:t>David: We can remind each other to go back to the list. </a:t>
            </a:r>
          </a:p>
          <a:p>
            <a:endParaRPr lang="en-US" dirty="0"/>
          </a:p>
        </p:txBody>
      </p:sp>
      <p:sp>
        <p:nvSpPr>
          <p:cNvPr id="4" name="Slide Number Placeholder 3"/>
          <p:cNvSpPr>
            <a:spLocks noGrp="1"/>
          </p:cNvSpPr>
          <p:nvPr>
            <p:ph type="sldNum" sz="quarter" idx="5"/>
          </p:nvPr>
        </p:nvSpPr>
        <p:spPr/>
        <p:txBody>
          <a:bodyPr/>
          <a:lstStyle/>
          <a:p>
            <a:fld id="{29116340-EE87-B54C-9E40-C2651D81837A}" type="slidenum">
              <a:rPr lang="en-US" smtClean="0"/>
              <a:t>12</a:t>
            </a:fld>
            <a:endParaRPr lang="en-US"/>
          </a:p>
        </p:txBody>
      </p:sp>
    </p:spTree>
    <p:extLst>
      <p:ext uri="{BB962C8B-B14F-4D97-AF65-F5344CB8AC3E}">
        <p14:creationId xmlns:p14="http://schemas.microsoft.com/office/powerpoint/2010/main" val="3111270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of a profile in playfulness – Debbie was the director at Eliot-Pearson, where the above example took place</a:t>
            </a:r>
          </a:p>
          <a:p>
            <a:endParaRPr lang="en-US" dirty="0"/>
          </a:p>
          <a:p>
            <a:r>
              <a:rPr lang="en-US" dirty="0"/>
              <a:t>The slides that follow are Debbie’s and are shared with her permission</a:t>
            </a:r>
          </a:p>
        </p:txBody>
      </p:sp>
      <p:sp>
        <p:nvSpPr>
          <p:cNvPr id="4" name="Slide Number Placeholder 3"/>
          <p:cNvSpPr>
            <a:spLocks noGrp="1"/>
          </p:cNvSpPr>
          <p:nvPr>
            <p:ph type="sldNum" sz="quarter" idx="5"/>
          </p:nvPr>
        </p:nvSpPr>
        <p:spPr/>
        <p:txBody>
          <a:bodyPr/>
          <a:lstStyle/>
          <a:p>
            <a:fld id="{29116340-EE87-B54C-9E40-C2651D81837A}" type="slidenum">
              <a:rPr lang="en-US" smtClean="0"/>
              <a:t>13</a:t>
            </a:fld>
            <a:endParaRPr lang="en-US"/>
          </a:p>
        </p:txBody>
      </p:sp>
    </p:spTree>
    <p:extLst>
      <p:ext uri="{BB962C8B-B14F-4D97-AF65-F5344CB8AC3E}">
        <p14:creationId xmlns:p14="http://schemas.microsoft.com/office/powerpoint/2010/main" val="3710439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and the following are details of the four goals of anti-bias education, from the </a:t>
            </a:r>
            <a:r>
              <a:rPr lang="en-US" dirty="0" err="1"/>
              <a:t>Derman</a:t>
            </a:r>
            <a:r>
              <a:rPr lang="en-US" dirty="0"/>
              <a:t>-Sparks &amp; Edwards book.</a:t>
            </a:r>
          </a:p>
        </p:txBody>
      </p:sp>
      <p:sp>
        <p:nvSpPr>
          <p:cNvPr id="4" name="Slide Number Placeholder 3"/>
          <p:cNvSpPr>
            <a:spLocks noGrp="1"/>
          </p:cNvSpPr>
          <p:nvPr>
            <p:ph type="sldNum" sz="quarter" idx="5"/>
          </p:nvPr>
        </p:nvSpPr>
        <p:spPr/>
        <p:txBody>
          <a:bodyPr/>
          <a:lstStyle/>
          <a:p>
            <a:fld id="{29116340-EE87-B54C-9E40-C2651D81837A}" type="slidenum">
              <a:rPr lang="en-US" smtClean="0"/>
              <a:t>18</a:t>
            </a:fld>
            <a:endParaRPr lang="en-US"/>
          </a:p>
        </p:txBody>
      </p:sp>
    </p:spTree>
    <p:extLst>
      <p:ext uri="{BB962C8B-B14F-4D97-AF65-F5344CB8AC3E}">
        <p14:creationId xmlns:p14="http://schemas.microsoft.com/office/powerpoint/2010/main" val="717049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DE27D-7832-B14E-9574-35823C1948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8330722-372C-C848-8632-E18CE42BE3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FCE09E-91B5-1B43-91C7-0D899846D520}"/>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A18CB320-405D-5745-B665-016FB857D1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64B949-1F15-8F45-95A8-9C4510C5AA06}"/>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2228352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06451-0338-1D42-BFAF-960E3E25FCF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1F18B5-D3E5-2B42-B9B1-16385C2F289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5FAF88-3AA5-584A-9B7F-3981F7E82E3E}"/>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9AC031A3-6B3E-9C45-9C83-5E1E62E8E0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013427-ABB2-C64A-ADBB-32DD72543D5E}"/>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6534091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92254A-EDA1-F148-B380-8B33E35AD1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D18AD8-B8C0-FD4D-9BDF-E5DA22D9824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E17938-EDE9-5C43-BC45-2A1487313C39}"/>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8F583C41-03CA-A24A-AED7-FB2E7ABBA0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17E19-A78A-304C-9DB8-7FD8FDB41C55}"/>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39688549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92D5C-ED92-9141-AB02-FE13D41EA0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A8D6C-2265-6A46-9B02-531A1AA44A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6344D49-7B0A-594B-861A-EEF318DC4035}"/>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63F0A40F-8F65-424B-9294-F84A3B1755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5F1C96-DB8B-F444-837B-2A97DF9E0131}"/>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1903029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3C1F3-B4FE-7D46-9E2A-F5DBB2C65A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FF2ADB-C12D-5B44-9DA6-4C135F4884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558D4-10EB-C44A-8F93-1C944DA59A42}"/>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91DDFEA5-D7F2-D04A-9ACF-BFF1F88B42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E7688B-FD28-034C-A626-EED4E4B64CF3}"/>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3933489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4F05E-434B-924B-A950-079BE9E5BB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60F8632-F5FE-294F-9F39-C6003BCC210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8EB057C-E9FB-AB4D-BCB6-C8F515EE6A32}"/>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706A2157-C216-AE4F-A29A-A30D8F313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D73827-D4F1-2C4E-BEA9-C3AF31D1EC7D}"/>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13072929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6242-AABC-FC46-9883-DC4295E66C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1C6952-979B-B546-800B-105CDE5719F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191B80D-BE73-B84E-AB7D-4821B246ADE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1BCA501-BA21-B846-858C-5D828027D5E6}"/>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6" name="Footer Placeholder 5">
            <a:extLst>
              <a:ext uri="{FF2B5EF4-FFF2-40B4-BE49-F238E27FC236}">
                <a16:creationId xmlns:a16="http://schemas.microsoft.com/office/drawing/2014/main" id="{6A2C1FD1-8988-AF4B-BFB2-E108AB6161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245805-585E-E242-8319-AE36D27EF00A}"/>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24435580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E4DB2-0B74-1C45-AEBC-06D245B24CA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557F4B-1F06-6C41-BFBF-1D3CAB576B0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FA95B6-53ED-FD42-BC42-AF2AEFF04F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ECCB90-D983-9049-AA33-2E7FA89339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A8D88BF-2FB7-B445-89D2-3F1B676FBA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388186-C66C-C346-8C2A-78DFAFC32259}"/>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8" name="Footer Placeholder 7">
            <a:extLst>
              <a:ext uri="{FF2B5EF4-FFF2-40B4-BE49-F238E27FC236}">
                <a16:creationId xmlns:a16="http://schemas.microsoft.com/office/drawing/2014/main" id="{B7C6608E-3F62-9B43-A9C9-4D67857C6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461BF6-A16D-F643-A9C8-76E05778C6B9}"/>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274217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1F56B-D86B-1B42-AFBB-60371BF0E7E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7EF3A-3650-7F42-B45C-91E314246ABF}"/>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4" name="Footer Placeholder 3">
            <a:extLst>
              <a:ext uri="{FF2B5EF4-FFF2-40B4-BE49-F238E27FC236}">
                <a16:creationId xmlns:a16="http://schemas.microsoft.com/office/drawing/2014/main" id="{72BA4873-2B87-B641-B0A7-6708F4C4E31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D4093AF-E50D-6C4F-BBFD-5D1F514B4BFC}"/>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28961738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67CD89-7A77-8E42-B842-A36B17820D3B}"/>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3" name="Footer Placeholder 2">
            <a:extLst>
              <a:ext uri="{FF2B5EF4-FFF2-40B4-BE49-F238E27FC236}">
                <a16:creationId xmlns:a16="http://schemas.microsoft.com/office/drawing/2014/main" id="{9DF741D6-C49F-6342-A7E1-6C3029B3068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1AB294C-EEC0-9B47-88E7-761123812F1C}"/>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4185646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0B76E-D9B8-1B48-91F1-E3909F405D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DC12FFB-68E1-DE46-BDF4-C7A72F6E45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BFFA04-14ED-4C4A-87B5-480A0F619E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CF8834-279D-6644-9715-CCA564290E35}"/>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6" name="Footer Placeholder 5">
            <a:extLst>
              <a:ext uri="{FF2B5EF4-FFF2-40B4-BE49-F238E27FC236}">
                <a16:creationId xmlns:a16="http://schemas.microsoft.com/office/drawing/2014/main" id="{76EB5D92-A44D-D44C-A969-0D3392058D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4D9B0E-AAD4-3240-ADB0-5E506086BD3E}"/>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367811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2A2D2-39D0-E94C-8C69-202220798E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07B112-214B-E444-8952-D2D2E61A82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A70F10-1165-B64F-8DC0-6BEC7B4E139D}"/>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4FDE22B0-627F-CF4B-BF5E-F1ACDBC5F7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6DC6-2FB0-C948-A484-7B8C66F83F47}"/>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2785145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7C5F8-8356-954E-9AAA-35A60D9BB4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2A5AD2-CB61-9E4E-A27A-763512B6FD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701D92-8E11-1548-A140-F749A05AF7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824317-8C67-9B4E-A525-86BAC8DA9469}"/>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6" name="Footer Placeholder 5">
            <a:extLst>
              <a:ext uri="{FF2B5EF4-FFF2-40B4-BE49-F238E27FC236}">
                <a16:creationId xmlns:a16="http://schemas.microsoft.com/office/drawing/2014/main" id="{40E9EA25-8AD2-7044-A222-393E604360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8166C4-FFEE-8B43-9D09-97958722FF15}"/>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196644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08E49-CCB6-4D41-A664-AE70D9FAA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5930FDD-8E1E-BB43-9A5F-A637295917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1E8954-0793-8445-8DB7-04AD2833ED80}"/>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2E895E39-43B6-5342-BFAC-48A0D9D673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C3576-DC7F-BB40-A1C2-5DEE373F2007}"/>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992848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0A0133-8A39-FB47-BBB6-3320E51D234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C6ACC07-85C4-D04B-AC0D-72275303692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E032B0-51C7-4C45-A61F-2981F96C65D2}"/>
              </a:ext>
            </a:extLst>
          </p:cNvPr>
          <p:cNvSpPr>
            <a:spLocks noGrp="1"/>
          </p:cNvSpPr>
          <p:nvPr>
            <p:ph type="dt" sz="half" idx="10"/>
          </p:nvPr>
        </p:nvSpPr>
        <p:spPr/>
        <p:txBody>
          <a:body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8B03C1BC-174A-E543-A528-DE898853F2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9F7E10-4971-1543-AE17-FDD0EFD93F70}"/>
              </a:ext>
            </a:extLst>
          </p:cNvPr>
          <p:cNvSpPr>
            <a:spLocks noGrp="1"/>
          </p:cNvSpPr>
          <p:nvPr>
            <p:ph type="sldNum" sz="quarter" idx="12"/>
          </p:nvPr>
        </p:nvSpPr>
        <p:spPr/>
        <p:txBody>
          <a:bodyPr/>
          <a:lstStyle/>
          <a:p>
            <a:fld id="{078CEFE8-8BCF-544B-9E9F-0159D48D3C6D}" type="slidenum">
              <a:rPr lang="en-US" smtClean="0"/>
              <a:t>‹#›</a:t>
            </a:fld>
            <a:endParaRPr lang="en-US"/>
          </a:p>
        </p:txBody>
      </p:sp>
    </p:spTree>
    <p:extLst>
      <p:ext uri="{BB962C8B-B14F-4D97-AF65-F5344CB8AC3E}">
        <p14:creationId xmlns:p14="http://schemas.microsoft.com/office/powerpoint/2010/main" val="27152252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E5F2B-40A3-4142-97EF-228904651F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69FEA6-E0D1-2248-A748-323025C0EB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BF8A805-2008-9F4F-B272-BFAC2425272F}"/>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0B984863-5A1F-524F-8EEE-78AE0D0CE7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1E2B8F-DBD2-9C4B-A5B9-25F512E8520F}"/>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1323631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004DD-8BE0-F14D-A4C8-2B98EF945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FEA82F-746A-C641-8782-4234B5DC01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EC3611-071B-D944-BD2C-FC6E82D74E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3F15B0-579C-594B-A5D1-A6A8B5685720}"/>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6" name="Footer Placeholder 5">
            <a:extLst>
              <a:ext uri="{FF2B5EF4-FFF2-40B4-BE49-F238E27FC236}">
                <a16:creationId xmlns:a16="http://schemas.microsoft.com/office/drawing/2014/main" id="{A8D6FE67-B0E6-9748-B41C-EA3C3F1F47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B094BC-26F4-8A4D-BE7E-C8A6B8DB5C65}"/>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118326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3C150-1AC5-F847-B35C-38503C81B2E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0FFA8F-9BBF-A945-B2D7-652D177594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82453A6-9A74-3D4B-B984-AEAA0C03D71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9C89AA5-DD8A-2C4E-AD32-CAF479B5E2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0505C7-448C-BB47-9C23-F598A7EF43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20466E-BD64-9440-8006-1BF4F7735278}"/>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8" name="Footer Placeholder 7">
            <a:extLst>
              <a:ext uri="{FF2B5EF4-FFF2-40B4-BE49-F238E27FC236}">
                <a16:creationId xmlns:a16="http://schemas.microsoft.com/office/drawing/2014/main" id="{C2713E6D-780C-8D4C-A389-5D9C7ED249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274770-D7E2-5A4B-950B-647916CDA114}"/>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23319360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FCDE1-771F-0A48-89E0-83B7183FB8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14DF50B-8664-4A4C-A6C4-786EE6A01958}"/>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4" name="Footer Placeholder 3">
            <a:extLst>
              <a:ext uri="{FF2B5EF4-FFF2-40B4-BE49-F238E27FC236}">
                <a16:creationId xmlns:a16="http://schemas.microsoft.com/office/drawing/2014/main" id="{F02C77A7-B758-F74F-A9D7-1FACEFC2B4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77BC36-41D0-5445-B571-7FC7DCB45BEB}"/>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3208941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BCB1A-2E75-5F43-A925-35BC70BA10E4}"/>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3" name="Footer Placeholder 2">
            <a:extLst>
              <a:ext uri="{FF2B5EF4-FFF2-40B4-BE49-F238E27FC236}">
                <a16:creationId xmlns:a16="http://schemas.microsoft.com/office/drawing/2014/main" id="{1022EEB6-D1E1-6942-8FF3-756D9CDA8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67C5D0F-E867-F64F-8607-5C1AD72C08E7}"/>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997778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E85F66-DE98-4340-96E9-F2A13DED9E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13C389-D502-F34F-854A-DF3C609871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162368E-4DAB-7D4A-B44D-3B1A4AF012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414F44-C7C0-5146-8FAE-61BEAF25A850}"/>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6" name="Footer Placeholder 5">
            <a:extLst>
              <a:ext uri="{FF2B5EF4-FFF2-40B4-BE49-F238E27FC236}">
                <a16:creationId xmlns:a16="http://schemas.microsoft.com/office/drawing/2014/main" id="{8EAF71A2-1B17-FD49-AC9E-F9974CB1B6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95D884-56A6-FE48-8FC0-D3D4A0688624}"/>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2746498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A249A-EA0C-6947-87E4-5CEB56924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B446E5-9612-8348-9F69-6B2B6517E5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91DF8F0-D497-C948-8988-CE5ECE43E3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8ACB7-01EE-A04C-810C-AA8723D5C226}"/>
              </a:ext>
            </a:extLst>
          </p:cNvPr>
          <p:cNvSpPr>
            <a:spLocks noGrp="1"/>
          </p:cNvSpPr>
          <p:nvPr>
            <p:ph type="dt" sz="half" idx="10"/>
          </p:nvPr>
        </p:nvSpPr>
        <p:spPr/>
        <p:txBody>
          <a:bodyPr/>
          <a:lstStyle/>
          <a:p>
            <a:fld id="{D633AE0A-E997-1544-9E52-0B3066CC8744}" type="datetimeFigureOut">
              <a:rPr lang="en-US" smtClean="0"/>
              <a:t>3/7/23</a:t>
            </a:fld>
            <a:endParaRPr lang="en-US"/>
          </a:p>
        </p:txBody>
      </p:sp>
      <p:sp>
        <p:nvSpPr>
          <p:cNvPr id="6" name="Footer Placeholder 5">
            <a:extLst>
              <a:ext uri="{FF2B5EF4-FFF2-40B4-BE49-F238E27FC236}">
                <a16:creationId xmlns:a16="http://schemas.microsoft.com/office/drawing/2014/main" id="{7FD0823A-CC14-294F-BC1F-262A73AC6D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84CA675-C0B1-924A-910D-24131FD79E22}"/>
              </a:ext>
            </a:extLst>
          </p:cNvPr>
          <p:cNvSpPr>
            <a:spLocks noGrp="1"/>
          </p:cNvSpPr>
          <p:nvPr>
            <p:ph type="sldNum" sz="quarter" idx="12"/>
          </p:nvPr>
        </p:nvSpPr>
        <p:spPr/>
        <p:txBody>
          <a:bodyPr/>
          <a:lstStyle/>
          <a:p>
            <a:fld id="{CA6ABB17-F70F-7D4C-B89D-5B3841301E76}" type="slidenum">
              <a:rPr lang="en-US" smtClean="0"/>
              <a:t>‹#›</a:t>
            </a:fld>
            <a:endParaRPr lang="en-US"/>
          </a:p>
        </p:txBody>
      </p:sp>
    </p:spTree>
    <p:extLst>
      <p:ext uri="{BB962C8B-B14F-4D97-AF65-F5344CB8AC3E}">
        <p14:creationId xmlns:p14="http://schemas.microsoft.com/office/powerpoint/2010/main" val="1691206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5AD99A-13FA-DB48-A832-3DA78CFC49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C5A3CD-6C28-8A46-871A-E35F7CFB501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44A360-1674-1B40-A6B8-DB8321F727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33AE0A-E997-1544-9E52-0B3066CC8744}" type="datetimeFigureOut">
              <a:rPr lang="en-US" smtClean="0"/>
              <a:t>3/7/23</a:t>
            </a:fld>
            <a:endParaRPr lang="en-US"/>
          </a:p>
        </p:txBody>
      </p:sp>
      <p:sp>
        <p:nvSpPr>
          <p:cNvPr id="5" name="Footer Placeholder 4">
            <a:extLst>
              <a:ext uri="{FF2B5EF4-FFF2-40B4-BE49-F238E27FC236}">
                <a16:creationId xmlns:a16="http://schemas.microsoft.com/office/drawing/2014/main" id="{742B77DE-D310-B645-88EF-4171ED5C90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7E42A6E-866A-5044-A5C7-293A8277A4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6ABB17-F70F-7D4C-B89D-5B3841301E76}" type="slidenum">
              <a:rPr lang="en-US" smtClean="0"/>
              <a:t>‹#›</a:t>
            </a:fld>
            <a:endParaRPr lang="en-US"/>
          </a:p>
        </p:txBody>
      </p:sp>
    </p:spTree>
    <p:extLst>
      <p:ext uri="{BB962C8B-B14F-4D97-AF65-F5344CB8AC3E}">
        <p14:creationId xmlns:p14="http://schemas.microsoft.com/office/powerpoint/2010/main" val="4231238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D05F95-6731-9247-98BD-112B354C662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2A33E32-80F4-FC4C-8F99-D278D4D177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5B6947-60A7-1A40-8BF3-C633D10BB3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FD775F-B9F1-A941-89F0-5743CCF740B9}" type="datetimeFigureOut">
              <a:rPr lang="en-US" smtClean="0"/>
              <a:t>3/7/23</a:t>
            </a:fld>
            <a:endParaRPr lang="en-US"/>
          </a:p>
        </p:txBody>
      </p:sp>
      <p:sp>
        <p:nvSpPr>
          <p:cNvPr id="5" name="Footer Placeholder 4">
            <a:extLst>
              <a:ext uri="{FF2B5EF4-FFF2-40B4-BE49-F238E27FC236}">
                <a16:creationId xmlns:a16="http://schemas.microsoft.com/office/drawing/2014/main" id="{4B52A3DB-8D25-4D40-AEE0-DF041F5007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8B36EA-AA93-3C4B-A59F-420470E1EF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CEFE8-8BCF-544B-9E9F-0159D48D3C6D}" type="slidenum">
              <a:rPr lang="en-US" smtClean="0"/>
              <a:t>‹#›</a:t>
            </a:fld>
            <a:endParaRPr lang="en-US"/>
          </a:p>
        </p:txBody>
      </p:sp>
    </p:spTree>
    <p:extLst>
      <p:ext uri="{BB962C8B-B14F-4D97-AF65-F5344CB8AC3E}">
        <p14:creationId xmlns:p14="http://schemas.microsoft.com/office/powerpoint/2010/main" val="10165316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creativecommons.org/licenses/by-nc-sa/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www.antibiasleadersece.com/the-film-reflecting-on-anti-bias-education-in-action/"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17399-5DCA-7C48-BD1D-B1A5FF31A857}"/>
              </a:ext>
            </a:extLst>
          </p:cNvPr>
          <p:cNvSpPr>
            <a:spLocks noGrp="1"/>
          </p:cNvSpPr>
          <p:nvPr>
            <p:ph type="ctrTitle"/>
          </p:nvPr>
        </p:nvSpPr>
        <p:spPr/>
        <p:txBody>
          <a:bodyPr/>
          <a:lstStyle/>
          <a:p>
            <a:r>
              <a:rPr lang="en-US" dirty="0"/>
              <a:t>Equity and Play</a:t>
            </a:r>
          </a:p>
        </p:txBody>
      </p:sp>
      <p:sp>
        <p:nvSpPr>
          <p:cNvPr id="4" name="TextBox 1">
            <a:extLst>
              <a:ext uri="{FF2B5EF4-FFF2-40B4-BE49-F238E27FC236}">
                <a16:creationId xmlns:a16="http://schemas.microsoft.com/office/drawing/2014/main" id="{987B716B-B07B-94DA-806A-0F9566E4CE26}"/>
              </a:ext>
            </a:extLst>
          </p:cNvPr>
          <p:cNvSpPr txBox="1"/>
          <p:nvPr/>
        </p:nvSpPr>
        <p:spPr>
          <a:xfrm>
            <a:off x="206188" y="6176681"/>
            <a:ext cx="11654117"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1000" dirty="0">
                <a:solidFill>
                  <a:srgbClr val="000000"/>
                </a:solidFill>
                <a:effectLst/>
                <a:latin typeface="Times New Roman" panose="02020603050405020304" pitchFamily="18" charset="0"/>
                <a:ea typeface="Times New Roman" panose="02020603050405020304" pitchFamily="18" charset="0"/>
              </a:rPr>
              <a:t>© 2023 President and Fellows of Harvard College. This work is licensed under </a:t>
            </a:r>
            <a:r>
              <a:rPr lang="en-US" sz="1000" u="sng" dirty="0">
                <a:solidFill>
                  <a:srgbClr val="0000FF"/>
                </a:solidFill>
                <a:effectLst/>
                <a:latin typeface="Times New Roman" panose="02020603050405020304" pitchFamily="18" charset="0"/>
                <a:ea typeface="Times New Roman" panose="02020603050405020304" pitchFamily="18" charset="0"/>
                <a:hlinkClick r:id="rId3"/>
              </a:rPr>
              <a:t>Creative Commons Attribution-NonCommercial-ShareAlike 4.0 International</a:t>
            </a:r>
            <a:r>
              <a:rPr lang="en-US" sz="1000" dirty="0">
                <a:solidFill>
                  <a:srgbClr val="000000"/>
                </a:solidFill>
                <a:effectLst/>
                <a:latin typeface="Times New Roman" panose="02020603050405020304" pitchFamily="18" charset="0"/>
                <a:ea typeface="Times New Roman" panose="02020603050405020304" pitchFamily="18" charset="0"/>
              </a:rPr>
              <a:t>. </a:t>
            </a:r>
            <a:r>
              <a:rPr lang="en-US" sz="1000">
                <a:solidFill>
                  <a:srgbClr val="000000"/>
                </a:solidFill>
                <a:effectLst/>
                <a:latin typeface="Times New Roman" panose="02020603050405020304" pitchFamily="18" charset="0"/>
                <a:ea typeface="Times New Roman" panose="02020603050405020304" pitchFamily="18" charset="0"/>
              </a:rPr>
              <a:t>Funded by the LEGO Foundation, this resource was developed by Pedagogy of Play at Project Zero.</a:t>
            </a:r>
            <a:endParaRPr lang="en-US" sz="1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001391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dirty="0"/>
              <a:t>You can go up any ramp, if you have a lot of money… People with a lot of money can go in anywhere they want. </a:t>
            </a:r>
          </a:p>
          <a:p>
            <a:pPr marL="0" indent="0">
              <a:buNone/>
            </a:pPr>
            <a:r>
              <a:rPr lang="en-US" dirty="0"/>
              <a:t>--kindergartner</a:t>
            </a:r>
          </a:p>
          <a:p>
            <a:pPr marL="0" indent="0">
              <a:buNone/>
            </a:pPr>
            <a:endParaRPr lang="en-US" dirty="0"/>
          </a:p>
        </p:txBody>
      </p:sp>
    </p:spTree>
    <p:extLst>
      <p:ext uri="{BB962C8B-B14F-4D97-AF65-F5344CB8AC3E}">
        <p14:creationId xmlns:p14="http://schemas.microsoft.com/office/powerpoint/2010/main" val="3204708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endParaRPr lang="en-US">
              <a:latin typeface="Helvetica" charset="0"/>
              <a:ea typeface="ＭＳ Ｐゴシック" charset="0"/>
              <a:cs typeface="ＭＳ Ｐゴシック" charset="0"/>
            </a:endParaRPr>
          </a:p>
        </p:txBody>
      </p:sp>
      <p:pic>
        <p:nvPicPr>
          <p:cNvPr id="28674" name="Content Placeholder 3" descr="DSC_0007.JPG"/>
          <p:cNvPicPr>
            <a:picLocks noGrp="1" noChangeAspect="1"/>
          </p:cNvPicPr>
          <p:nvPr>
            <p:ph idx="1"/>
          </p:nvPr>
        </p:nvPicPr>
        <p:blipFill>
          <a:blip r:embed="rId3">
            <a:extLst>
              <a:ext uri="{28A0092B-C50C-407E-A947-70E740481C1C}">
                <a14:useLocalDpi xmlns:a14="http://schemas.microsoft.com/office/drawing/2010/main" val="0"/>
              </a:ext>
            </a:extLst>
          </a:blip>
          <a:srcRect l="-3474" r="-3474"/>
          <a:stretch>
            <a:fillRect/>
          </a:stretch>
        </p:blipFill>
        <p:spPr>
          <a:xfrm>
            <a:off x="-122711" y="230152"/>
            <a:ext cx="12314711" cy="6397695"/>
          </a:xfrm>
        </p:spPr>
      </p:pic>
    </p:spTree>
    <p:extLst>
      <p:ext uri="{BB962C8B-B14F-4D97-AF65-F5344CB8AC3E}">
        <p14:creationId xmlns:p14="http://schemas.microsoft.com/office/powerpoint/2010/main" val="2682956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9697" name="Title 1"/>
          <p:cNvSpPr>
            <a:spLocks noGrp="1"/>
          </p:cNvSpPr>
          <p:nvPr>
            <p:ph type="title"/>
          </p:nvPr>
        </p:nvSpPr>
        <p:spPr/>
        <p:txBody>
          <a:bodyPr/>
          <a:lstStyle/>
          <a:p>
            <a:endParaRPr lang="en-US">
              <a:latin typeface="Helvetica" charset="0"/>
              <a:ea typeface="ＭＳ Ｐゴシック" charset="0"/>
              <a:cs typeface="ＭＳ Ｐゴシック" charset="0"/>
            </a:endParaRPr>
          </a:p>
        </p:txBody>
      </p:sp>
      <p:pic>
        <p:nvPicPr>
          <p:cNvPr id="29698" name="Content Placeholder 3" descr="DSC_0008.JPG"/>
          <p:cNvPicPr>
            <a:picLocks noGrp="1" noChangeAspect="1"/>
          </p:cNvPicPr>
          <p:nvPr>
            <p:ph idx="1"/>
          </p:nvPr>
        </p:nvPicPr>
        <p:blipFill>
          <a:blip r:embed="rId3">
            <a:extLst>
              <a:ext uri="{28A0092B-C50C-407E-A947-70E740481C1C}">
                <a14:useLocalDpi xmlns:a14="http://schemas.microsoft.com/office/drawing/2010/main" val="0"/>
              </a:ext>
            </a:extLst>
          </a:blip>
          <a:srcRect l="-10597" r="-10597"/>
          <a:stretch>
            <a:fillRect/>
          </a:stretch>
        </p:blipFill>
        <p:spPr>
          <a:xfrm>
            <a:off x="-187569" y="143802"/>
            <a:ext cx="12582668" cy="6538352"/>
          </a:xfrm>
        </p:spPr>
      </p:pic>
    </p:spTree>
    <p:extLst>
      <p:ext uri="{BB962C8B-B14F-4D97-AF65-F5344CB8AC3E}">
        <p14:creationId xmlns:p14="http://schemas.microsoft.com/office/powerpoint/2010/main" val="25226518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DLK.mp4" descr="DLK.mp4">
            <a:hlinkClick r:id="" action="ppaction://media"/>
            <a:extLst>
              <a:ext uri="{FF2B5EF4-FFF2-40B4-BE49-F238E27FC236}">
                <a16:creationId xmlns:a16="http://schemas.microsoft.com/office/drawing/2014/main" id="{8EEF659A-7FE8-8F46-9071-073513050A5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09600" y="0"/>
            <a:ext cx="10972800" cy="6858000"/>
          </a:xfrm>
          <a:prstGeom prst="rect">
            <a:avLst/>
          </a:prstGeom>
        </p:spPr>
      </p:pic>
    </p:spTree>
    <p:extLst>
      <p:ext uri="{BB962C8B-B14F-4D97-AF65-F5344CB8AC3E}">
        <p14:creationId xmlns:p14="http://schemas.microsoft.com/office/powerpoint/2010/main" val="1323582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9A61A7-575E-D842-BAE6-9F7C03836F96}"/>
              </a:ext>
            </a:extLst>
          </p:cNvPr>
          <p:cNvPicPr>
            <a:picLocks noChangeAspect="1"/>
          </p:cNvPicPr>
          <p:nvPr/>
        </p:nvPicPr>
        <p:blipFill>
          <a:blip r:embed="rId2"/>
          <a:stretch>
            <a:fillRect/>
          </a:stretch>
        </p:blipFill>
        <p:spPr>
          <a:xfrm>
            <a:off x="335756" y="269873"/>
            <a:ext cx="11520487" cy="6318253"/>
          </a:xfrm>
          <a:prstGeom prst="rect">
            <a:avLst/>
          </a:prstGeom>
        </p:spPr>
      </p:pic>
      <p:sp>
        <p:nvSpPr>
          <p:cNvPr id="3" name="TextBox 2">
            <a:extLst>
              <a:ext uri="{FF2B5EF4-FFF2-40B4-BE49-F238E27FC236}">
                <a16:creationId xmlns:a16="http://schemas.microsoft.com/office/drawing/2014/main" id="{E767AF36-8F80-FD4F-BB11-E758DF67B2E1}"/>
              </a:ext>
            </a:extLst>
          </p:cNvPr>
          <p:cNvSpPr txBox="1"/>
          <p:nvPr/>
        </p:nvSpPr>
        <p:spPr>
          <a:xfrm>
            <a:off x="1657350" y="6218794"/>
            <a:ext cx="10369185" cy="369332"/>
          </a:xfrm>
          <a:prstGeom prst="rect">
            <a:avLst/>
          </a:prstGeom>
          <a:solidFill>
            <a:schemeClr val="accent2"/>
          </a:solidFill>
        </p:spPr>
        <p:txBody>
          <a:bodyPr wrap="none" rtlCol="0">
            <a:spAutoFit/>
          </a:bodyPr>
          <a:lstStyle/>
          <a:p>
            <a:r>
              <a:rPr lang="en-US" dirty="0"/>
              <a:t>NOTE: This and the following slides with blue backgrounds are used with permission from Debbie </a:t>
            </a:r>
            <a:r>
              <a:rPr lang="en-US" dirty="0" err="1"/>
              <a:t>LeeKeenan</a:t>
            </a:r>
            <a:endParaRPr lang="en-US" dirty="0"/>
          </a:p>
        </p:txBody>
      </p:sp>
    </p:spTree>
    <p:extLst>
      <p:ext uri="{BB962C8B-B14F-4D97-AF65-F5344CB8AC3E}">
        <p14:creationId xmlns:p14="http://schemas.microsoft.com/office/powerpoint/2010/main" val="9680452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B37C0B-15B6-774F-82AA-5EE39D3D36C9}"/>
              </a:ext>
            </a:extLst>
          </p:cNvPr>
          <p:cNvPicPr>
            <a:picLocks noChangeAspect="1"/>
          </p:cNvPicPr>
          <p:nvPr/>
        </p:nvPicPr>
        <p:blipFill>
          <a:blip r:embed="rId2"/>
          <a:stretch>
            <a:fillRect/>
          </a:stretch>
        </p:blipFill>
        <p:spPr>
          <a:xfrm>
            <a:off x="392906" y="258250"/>
            <a:ext cx="11406187" cy="6341499"/>
          </a:xfrm>
          <a:prstGeom prst="rect">
            <a:avLst/>
          </a:prstGeom>
        </p:spPr>
      </p:pic>
    </p:spTree>
    <p:extLst>
      <p:ext uri="{BB962C8B-B14F-4D97-AF65-F5344CB8AC3E}">
        <p14:creationId xmlns:p14="http://schemas.microsoft.com/office/powerpoint/2010/main" val="21188256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6C17B6-F80A-B04D-BD64-B5867DB6669E}"/>
              </a:ext>
            </a:extLst>
          </p:cNvPr>
          <p:cNvPicPr>
            <a:picLocks noChangeAspect="1"/>
          </p:cNvPicPr>
          <p:nvPr/>
        </p:nvPicPr>
        <p:blipFill>
          <a:blip r:embed="rId2"/>
          <a:stretch>
            <a:fillRect/>
          </a:stretch>
        </p:blipFill>
        <p:spPr>
          <a:xfrm>
            <a:off x="1958371" y="0"/>
            <a:ext cx="8275257" cy="6858000"/>
          </a:xfrm>
          <a:prstGeom prst="rect">
            <a:avLst/>
          </a:prstGeom>
        </p:spPr>
      </p:pic>
    </p:spTree>
    <p:extLst>
      <p:ext uri="{BB962C8B-B14F-4D97-AF65-F5344CB8AC3E}">
        <p14:creationId xmlns:p14="http://schemas.microsoft.com/office/powerpoint/2010/main" val="369816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A564820-51FC-8B45-911A-7D04E09B0172}"/>
              </a:ext>
            </a:extLst>
          </p:cNvPr>
          <p:cNvPicPr>
            <a:picLocks noChangeAspect="1"/>
          </p:cNvPicPr>
          <p:nvPr/>
        </p:nvPicPr>
        <p:blipFill>
          <a:blip r:embed="rId2"/>
          <a:stretch>
            <a:fillRect/>
          </a:stretch>
        </p:blipFill>
        <p:spPr>
          <a:xfrm>
            <a:off x="1472348" y="0"/>
            <a:ext cx="9247303" cy="6858000"/>
          </a:xfrm>
          <a:prstGeom prst="rect">
            <a:avLst/>
          </a:prstGeom>
        </p:spPr>
      </p:pic>
    </p:spTree>
    <p:extLst>
      <p:ext uri="{BB962C8B-B14F-4D97-AF65-F5344CB8AC3E}">
        <p14:creationId xmlns:p14="http://schemas.microsoft.com/office/powerpoint/2010/main" val="3863832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7710B6-AEB7-5E4C-AE75-1811B57A77F6}"/>
              </a:ext>
            </a:extLst>
          </p:cNvPr>
          <p:cNvPicPr>
            <a:picLocks noChangeAspect="1"/>
          </p:cNvPicPr>
          <p:nvPr/>
        </p:nvPicPr>
        <p:blipFill>
          <a:blip r:embed="rId3"/>
          <a:stretch>
            <a:fillRect/>
          </a:stretch>
        </p:blipFill>
        <p:spPr>
          <a:xfrm>
            <a:off x="575687" y="11723"/>
            <a:ext cx="11040626" cy="6858000"/>
          </a:xfrm>
          <a:prstGeom prst="rect">
            <a:avLst/>
          </a:prstGeom>
        </p:spPr>
      </p:pic>
    </p:spTree>
    <p:extLst>
      <p:ext uri="{BB962C8B-B14F-4D97-AF65-F5344CB8AC3E}">
        <p14:creationId xmlns:p14="http://schemas.microsoft.com/office/powerpoint/2010/main" val="617821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9486894-9AD6-8B4E-9A8C-FAE53BB51475}"/>
              </a:ext>
            </a:extLst>
          </p:cNvPr>
          <p:cNvPicPr>
            <a:picLocks noChangeAspect="1"/>
          </p:cNvPicPr>
          <p:nvPr/>
        </p:nvPicPr>
        <p:blipFill>
          <a:blip r:embed="rId2"/>
          <a:stretch>
            <a:fillRect/>
          </a:stretch>
        </p:blipFill>
        <p:spPr>
          <a:xfrm>
            <a:off x="704850" y="0"/>
            <a:ext cx="10782300" cy="6858000"/>
          </a:xfrm>
          <a:prstGeom prst="rect">
            <a:avLst/>
          </a:prstGeom>
        </p:spPr>
      </p:pic>
    </p:spTree>
    <p:extLst>
      <p:ext uri="{BB962C8B-B14F-4D97-AF65-F5344CB8AC3E}">
        <p14:creationId xmlns:p14="http://schemas.microsoft.com/office/powerpoint/2010/main" val="2754056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8FFFB9-6D63-1B4C-8AA3-2369C62D08F6}"/>
              </a:ext>
            </a:extLst>
          </p:cNvPr>
          <p:cNvSpPr>
            <a:spLocks noGrp="1"/>
          </p:cNvSpPr>
          <p:nvPr>
            <p:ph type="title"/>
          </p:nvPr>
        </p:nvSpPr>
        <p:spPr/>
        <p:txBody>
          <a:bodyPr/>
          <a:lstStyle/>
          <a:p>
            <a:r>
              <a:rPr lang="en-US" dirty="0" err="1"/>
              <a:t>Gameplan</a:t>
            </a:r>
            <a:endParaRPr lang="en-US" dirty="0"/>
          </a:p>
        </p:txBody>
      </p:sp>
      <p:sp>
        <p:nvSpPr>
          <p:cNvPr id="3" name="Content Placeholder 2">
            <a:extLst>
              <a:ext uri="{FF2B5EF4-FFF2-40B4-BE49-F238E27FC236}">
                <a16:creationId xmlns:a16="http://schemas.microsoft.com/office/drawing/2014/main" id="{BACAF6C8-063B-C949-B0B3-E25F7A745F7A}"/>
              </a:ext>
            </a:extLst>
          </p:cNvPr>
          <p:cNvSpPr>
            <a:spLocks noGrp="1"/>
          </p:cNvSpPr>
          <p:nvPr>
            <p:ph idx="1"/>
          </p:nvPr>
        </p:nvSpPr>
        <p:spPr/>
        <p:txBody>
          <a:bodyPr/>
          <a:lstStyle/>
          <a:p>
            <a:r>
              <a:rPr lang="en-US" dirty="0"/>
              <a:t>Playful start: Profiles in Playfulness</a:t>
            </a:r>
          </a:p>
          <a:p>
            <a:r>
              <a:rPr lang="en-US" dirty="0"/>
              <a:t>Equity and play examples and ideas</a:t>
            </a:r>
          </a:p>
          <a:p>
            <a:r>
              <a:rPr lang="en-US" dirty="0"/>
              <a:t>Thought Museum and discussion</a:t>
            </a:r>
          </a:p>
          <a:p>
            <a:r>
              <a:rPr lang="en-US" dirty="0"/>
              <a:t>BREAK</a:t>
            </a:r>
          </a:p>
          <a:p>
            <a:r>
              <a:rPr lang="en-US" dirty="0"/>
              <a:t>Getting to Know Your Learners activity</a:t>
            </a:r>
          </a:p>
          <a:p>
            <a:r>
              <a:rPr lang="en-US" dirty="0"/>
              <a:t>Reflections and wrap-up</a:t>
            </a:r>
          </a:p>
          <a:p>
            <a:endParaRPr lang="en-US" dirty="0"/>
          </a:p>
        </p:txBody>
      </p:sp>
    </p:spTree>
    <p:extLst>
      <p:ext uri="{BB962C8B-B14F-4D97-AF65-F5344CB8AC3E}">
        <p14:creationId xmlns:p14="http://schemas.microsoft.com/office/powerpoint/2010/main" val="32876485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DAAAC9-FA2C-914A-872A-80823987E4CC}"/>
              </a:ext>
            </a:extLst>
          </p:cNvPr>
          <p:cNvPicPr>
            <a:picLocks noChangeAspect="1"/>
          </p:cNvPicPr>
          <p:nvPr/>
        </p:nvPicPr>
        <p:blipFill>
          <a:blip r:embed="rId2"/>
          <a:stretch>
            <a:fillRect/>
          </a:stretch>
        </p:blipFill>
        <p:spPr>
          <a:xfrm>
            <a:off x="220362" y="0"/>
            <a:ext cx="11751276" cy="6858000"/>
          </a:xfrm>
          <a:prstGeom prst="rect">
            <a:avLst/>
          </a:prstGeom>
        </p:spPr>
      </p:pic>
    </p:spTree>
    <p:extLst>
      <p:ext uri="{BB962C8B-B14F-4D97-AF65-F5344CB8AC3E}">
        <p14:creationId xmlns:p14="http://schemas.microsoft.com/office/powerpoint/2010/main" val="8163693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FB47C3-DB41-9A46-B98D-AA7C261D0545}"/>
              </a:ext>
            </a:extLst>
          </p:cNvPr>
          <p:cNvPicPr>
            <a:picLocks noChangeAspect="1"/>
          </p:cNvPicPr>
          <p:nvPr/>
        </p:nvPicPr>
        <p:blipFill>
          <a:blip r:embed="rId2"/>
          <a:stretch>
            <a:fillRect/>
          </a:stretch>
        </p:blipFill>
        <p:spPr>
          <a:xfrm>
            <a:off x="657224" y="194754"/>
            <a:ext cx="11209653" cy="6468492"/>
          </a:xfrm>
          <a:prstGeom prst="rect">
            <a:avLst/>
          </a:prstGeom>
        </p:spPr>
      </p:pic>
    </p:spTree>
    <p:extLst>
      <p:ext uri="{BB962C8B-B14F-4D97-AF65-F5344CB8AC3E}">
        <p14:creationId xmlns:p14="http://schemas.microsoft.com/office/powerpoint/2010/main" val="34102246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BD7265E-EF35-D64E-B2AC-6C894F428461}"/>
              </a:ext>
            </a:extLst>
          </p:cNvPr>
          <p:cNvPicPr>
            <a:picLocks noChangeAspect="1"/>
          </p:cNvPicPr>
          <p:nvPr/>
        </p:nvPicPr>
        <p:blipFill>
          <a:blip r:embed="rId2"/>
          <a:stretch>
            <a:fillRect/>
          </a:stretch>
        </p:blipFill>
        <p:spPr>
          <a:xfrm>
            <a:off x="5202193" y="1147904"/>
            <a:ext cx="6492143" cy="5344971"/>
          </a:xfrm>
          <a:prstGeom prst="rect">
            <a:avLst/>
          </a:prstGeom>
        </p:spPr>
      </p:pic>
      <p:sp>
        <p:nvSpPr>
          <p:cNvPr id="4" name="Title 3">
            <a:extLst>
              <a:ext uri="{FF2B5EF4-FFF2-40B4-BE49-F238E27FC236}">
                <a16:creationId xmlns:a16="http://schemas.microsoft.com/office/drawing/2014/main" id="{EA176E1B-DA7F-A34D-AE5F-E3FD828E5513}"/>
              </a:ext>
            </a:extLst>
          </p:cNvPr>
          <p:cNvSpPr>
            <a:spLocks noGrp="1"/>
          </p:cNvSpPr>
          <p:nvPr>
            <p:ph type="title"/>
          </p:nvPr>
        </p:nvSpPr>
        <p:spPr/>
        <p:txBody>
          <a:bodyPr>
            <a:normAutofit fontScale="90000"/>
          </a:bodyPr>
          <a:lstStyle/>
          <a:p>
            <a:r>
              <a:rPr lang="en-US" dirty="0"/>
              <a:t>Want to learn more about anti-bias education?</a:t>
            </a:r>
            <a:br>
              <a:rPr lang="en-US" dirty="0"/>
            </a:br>
            <a:r>
              <a:rPr lang="en-US" dirty="0"/>
              <a:t>Watch the film </a:t>
            </a:r>
            <a:r>
              <a:rPr lang="en-US" dirty="0">
                <a:hlinkClick r:id="rId3"/>
              </a:rPr>
              <a:t>here</a:t>
            </a:r>
            <a:endParaRPr lang="en-US" dirty="0"/>
          </a:p>
        </p:txBody>
      </p:sp>
    </p:spTree>
    <p:extLst>
      <p:ext uri="{BB962C8B-B14F-4D97-AF65-F5344CB8AC3E}">
        <p14:creationId xmlns:p14="http://schemas.microsoft.com/office/powerpoint/2010/main" val="19588105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1BA1442-CC03-6F45-8A50-433D4082B249}"/>
              </a:ext>
            </a:extLst>
          </p:cNvPr>
          <p:cNvSpPr>
            <a:spLocks noGrp="1"/>
          </p:cNvSpPr>
          <p:nvPr>
            <p:ph type="title"/>
          </p:nvPr>
        </p:nvSpPr>
        <p:spPr/>
        <p:txBody>
          <a:bodyPr/>
          <a:lstStyle/>
          <a:p>
            <a:r>
              <a:rPr lang="en-US" dirty="0"/>
              <a:t>Thought Museum</a:t>
            </a:r>
          </a:p>
        </p:txBody>
      </p:sp>
      <p:sp>
        <p:nvSpPr>
          <p:cNvPr id="4" name="Content Placeholder 3">
            <a:extLst>
              <a:ext uri="{FF2B5EF4-FFF2-40B4-BE49-F238E27FC236}">
                <a16:creationId xmlns:a16="http://schemas.microsoft.com/office/drawing/2014/main" id="{B2CEA6FD-3E4D-F949-ADDF-3FEA1279A4FE}"/>
              </a:ext>
            </a:extLst>
          </p:cNvPr>
          <p:cNvSpPr>
            <a:spLocks noGrp="1"/>
          </p:cNvSpPr>
          <p:nvPr>
            <p:ph idx="1"/>
          </p:nvPr>
        </p:nvSpPr>
        <p:spPr/>
        <p:txBody>
          <a:bodyPr/>
          <a:lstStyle/>
          <a:p>
            <a:r>
              <a:rPr lang="en-US" i="1" dirty="0"/>
              <a:t>See activity card – add link here to </a:t>
            </a:r>
            <a:r>
              <a:rPr lang="en-US" i="1" dirty="0" err="1"/>
              <a:t>Jamboard</a:t>
            </a:r>
            <a:r>
              <a:rPr lang="en-US" i="1" dirty="0"/>
              <a:t> if remote, or instructions for physical activity if in-person</a:t>
            </a:r>
          </a:p>
        </p:txBody>
      </p:sp>
    </p:spTree>
    <p:extLst>
      <p:ext uri="{BB962C8B-B14F-4D97-AF65-F5344CB8AC3E}">
        <p14:creationId xmlns:p14="http://schemas.microsoft.com/office/powerpoint/2010/main" val="35687074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FA9F9-FB8F-8C43-AECF-4F12A2715AC1}"/>
              </a:ext>
            </a:extLst>
          </p:cNvPr>
          <p:cNvSpPr>
            <a:spLocks noGrp="1"/>
          </p:cNvSpPr>
          <p:nvPr>
            <p:ph type="ctrTitle"/>
          </p:nvPr>
        </p:nvSpPr>
        <p:spPr/>
        <p:txBody>
          <a:bodyPr/>
          <a:lstStyle/>
          <a:p>
            <a:r>
              <a:rPr lang="en-US" dirty="0"/>
              <a:t>RECESS</a:t>
            </a:r>
          </a:p>
        </p:txBody>
      </p:sp>
      <p:sp>
        <p:nvSpPr>
          <p:cNvPr id="3" name="Subtitle 2">
            <a:extLst>
              <a:ext uri="{FF2B5EF4-FFF2-40B4-BE49-F238E27FC236}">
                <a16:creationId xmlns:a16="http://schemas.microsoft.com/office/drawing/2014/main" id="{117BFBBF-9882-7144-9536-6C56D98F1CAA}"/>
              </a:ext>
            </a:extLst>
          </p:cNvPr>
          <p:cNvSpPr>
            <a:spLocks noGrp="1"/>
          </p:cNvSpPr>
          <p:nvPr>
            <p:ph type="subTitle" idx="1"/>
          </p:nvPr>
        </p:nvSpPr>
        <p:spPr/>
        <p:txBody>
          <a:bodyPr/>
          <a:lstStyle/>
          <a:p>
            <a:r>
              <a:rPr lang="en-US" dirty="0"/>
              <a:t>Take a break!</a:t>
            </a:r>
          </a:p>
        </p:txBody>
      </p:sp>
    </p:spTree>
    <p:extLst>
      <p:ext uri="{BB962C8B-B14F-4D97-AF65-F5344CB8AC3E}">
        <p14:creationId xmlns:p14="http://schemas.microsoft.com/office/powerpoint/2010/main" val="25398678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F6D4-EC70-EA49-B173-7CC33FCE84EF}"/>
              </a:ext>
            </a:extLst>
          </p:cNvPr>
          <p:cNvSpPr>
            <a:spLocks noGrp="1"/>
          </p:cNvSpPr>
          <p:nvPr>
            <p:ph type="title"/>
          </p:nvPr>
        </p:nvSpPr>
        <p:spPr/>
        <p:txBody>
          <a:bodyPr/>
          <a:lstStyle/>
          <a:p>
            <a:r>
              <a:rPr lang="en-US" b="1" dirty="0">
                <a:solidFill>
                  <a:srgbClr val="FF0000"/>
                </a:solidFill>
              </a:rPr>
              <a:t>What can we do to make our classrooms both playful and just?</a:t>
            </a:r>
          </a:p>
        </p:txBody>
      </p:sp>
      <p:sp>
        <p:nvSpPr>
          <p:cNvPr id="3" name="Content Placeholder 2">
            <a:extLst>
              <a:ext uri="{FF2B5EF4-FFF2-40B4-BE49-F238E27FC236}">
                <a16:creationId xmlns:a16="http://schemas.microsoft.com/office/drawing/2014/main" id="{947FC4EB-3013-5B4C-8DD8-16B48EBBA015}"/>
              </a:ext>
            </a:extLst>
          </p:cNvPr>
          <p:cNvSpPr>
            <a:spLocks noGrp="1"/>
          </p:cNvSpPr>
          <p:nvPr>
            <p:ph idx="1"/>
          </p:nvPr>
        </p:nvSpPr>
        <p:spPr/>
        <p:txBody>
          <a:bodyPr>
            <a:normAutofit/>
          </a:bodyPr>
          <a:lstStyle/>
          <a:p>
            <a:r>
              <a:rPr lang="en-US" dirty="0"/>
              <a:t>Understand, acknowledge, and stay aware of our own implicit biases</a:t>
            </a:r>
          </a:p>
          <a:p>
            <a:r>
              <a:rPr lang="en-US" dirty="0"/>
              <a:t>Draw on anti-bias, anti-racist frameworks as we work with children</a:t>
            </a:r>
          </a:p>
          <a:p>
            <a:pPr lvl="1"/>
            <a:r>
              <a:rPr lang="en-US" dirty="0"/>
              <a:t>Anti-Bias education</a:t>
            </a:r>
          </a:p>
          <a:p>
            <a:pPr lvl="1"/>
            <a:r>
              <a:rPr lang="en-US" dirty="0"/>
              <a:t>Culturally Sustaining Pedagogies</a:t>
            </a:r>
          </a:p>
          <a:p>
            <a:r>
              <a:rPr lang="en-US" dirty="0"/>
              <a:t>Know our learners AND see families as partners</a:t>
            </a:r>
          </a:p>
          <a:p>
            <a:pPr lvl="1"/>
            <a:r>
              <a:rPr lang="en-US" dirty="0"/>
              <a:t>Funds of Knowledge</a:t>
            </a:r>
          </a:p>
          <a:p>
            <a:r>
              <a:rPr lang="en-US" dirty="0"/>
              <a:t>Listen and observe for opportunities to engage children</a:t>
            </a:r>
          </a:p>
          <a:p>
            <a:r>
              <a:rPr lang="en-US" dirty="0"/>
              <a:t>Use play as a way to surface, address, and counteract stereotypes, rather than reproduce them</a:t>
            </a:r>
          </a:p>
          <a:p>
            <a:endParaRPr lang="en-US" dirty="0"/>
          </a:p>
        </p:txBody>
      </p:sp>
    </p:spTree>
    <p:extLst>
      <p:ext uri="{BB962C8B-B14F-4D97-AF65-F5344CB8AC3E}">
        <p14:creationId xmlns:p14="http://schemas.microsoft.com/office/powerpoint/2010/main" val="37011307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C00AD-F10F-3B4F-B130-5B5578AFB9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46336EB-A6E8-B349-AD3E-61931FBD7135}"/>
              </a:ext>
            </a:extLst>
          </p:cNvPr>
          <p:cNvSpPr>
            <a:spLocks noGrp="1"/>
          </p:cNvSpPr>
          <p:nvPr>
            <p:ph sz="half" idx="1"/>
          </p:nvPr>
        </p:nvSpPr>
        <p:spPr/>
        <p:txBody>
          <a:bodyPr/>
          <a:lstStyle/>
          <a:p>
            <a:endParaRPr lang="en-US"/>
          </a:p>
        </p:txBody>
      </p:sp>
      <p:sp>
        <p:nvSpPr>
          <p:cNvPr id="4" name="Content Placeholder 3">
            <a:extLst>
              <a:ext uri="{FF2B5EF4-FFF2-40B4-BE49-F238E27FC236}">
                <a16:creationId xmlns:a16="http://schemas.microsoft.com/office/drawing/2014/main" id="{C938361E-5E6A-024D-AB02-5D5CD5BE8DEC}"/>
              </a:ext>
            </a:extLst>
          </p:cNvPr>
          <p:cNvSpPr>
            <a:spLocks noGrp="1"/>
          </p:cNvSpPr>
          <p:nvPr>
            <p:ph sz="half" idx="2"/>
          </p:nvPr>
        </p:nvSpPr>
        <p:spPr/>
        <p:txBody>
          <a:bodyPr/>
          <a:lstStyle/>
          <a:p>
            <a:endParaRPr lang="en-US"/>
          </a:p>
        </p:txBody>
      </p:sp>
      <p:pic>
        <p:nvPicPr>
          <p:cNvPr id="5" name="Picture 4">
            <a:extLst>
              <a:ext uri="{FF2B5EF4-FFF2-40B4-BE49-F238E27FC236}">
                <a16:creationId xmlns:a16="http://schemas.microsoft.com/office/drawing/2014/main" id="{60331FC0-0195-B047-AB88-2B72BD5A6C2D}"/>
              </a:ext>
            </a:extLst>
          </p:cNvPr>
          <p:cNvPicPr>
            <a:picLocks noChangeAspect="1"/>
          </p:cNvPicPr>
          <p:nvPr/>
        </p:nvPicPr>
        <p:blipFill>
          <a:blip r:embed="rId2"/>
          <a:stretch>
            <a:fillRect/>
          </a:stretch>
        </p:blipFill>
        <p:spPr>
          <a:xfrm>
            <a:off x="319087" y="258933"/>
            <a:ext cx="11706225" cy="6340134"/>
          </a:xfrm>
          <a:prstGeom prst="rect">
            <a:avLst/>
          </a:prstGeom>
        </p:spPr>
      </p:pic>
    </p:spTree>
    <p:extLst>
      <p:ext uri="{BB962C8B-B14F-4D97-AF65-F5344CB8AC3E}">
        <p14:creationId xmlns:p14="http://schemas.microsoft.com/office/powerpoint/2010/main" val="35861177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D39973E-D001-D040-8FF6-2D06D1CBDB92}"/>
              </a:ext>
            </a:extLst>
          </p:cNvPr>
          <p:cNvPicPr>
            <a:picLocks noChangeAspect="1"/>
          </p:cNvPicPr>
          <p:nvPr/>
        </p:nvPicPr>
        <p:blipFill>
          <a:blip r:embed="rId2"/>
          <a:stretch>
            <a:fillRect/>
          </a:stretch>
        </p:blipFill>
        <p:spPr>
          <a:xfrm>
            <a:off x="364331" y="224989"/>
            <a:ext cx="11463337" cy="6408022"/>
          </a:xfrm>
          <a:prstGeom prst="rect">
            <a:avLst/>
          </a:prstGeom>
        </p:spPr>
      </p:pic>
    </p:spTree>
    <p:extLst>
      <p:ext uri="{BB962C8B-B14F-4D97-AF65-F5344CB8AC3E}">
        <p14:creationId xmlns:p14="http://schemas.microsoft.com/office/powerpoint/2010/main" val="39026691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498429C-3709-DF46-A4A0-9663FBB1467E}"/>
              </a:ext>
            </a:extLst>
          </p:cNvPr>
          <p:cNvPicPr>
            <a:picLocks noChangeAspect="1"/>
          </p:cNvPicPr>
          <p:nvPr/>
        </p:nvPicPr>
        <p:blipFill>
          <a:blip r:embed="rId2"/>
          <a:stretch>
            <a:fillRect/>
          </a:stretch>
        </p:blipFill>
        <p:spPr>
          <a:xfrm>
            <a:off x="307181" y="214936"/>
            <a:ext cx="11577637" cy="6428128"/>
          </a:xfrm>
          <a:prstGeom prst="rect">
            <a:avLst/>
          </a:prstGeom>
        </p:spPr>
      </p:pic>
    </p:spTree>
    <p:extLst>
      <p:ext uri="{BB962C8B-B14F-4D97-AF65-F5344CB8AC3E}">
        <p14:creationId xmlns:p14="http://schemas.microsoft.com/office/powerpoint/2010/main" val="29019645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311512-A51E-DF46-AE00-956DAA59DE19}"/>
              </a:ext>
            </a:extLst>
          </p:cNvPr>
          <p:cNvPicPr>
            <a:picLocks noChangeAspect="1"/>
          </p:cNvPicPr>
          <p:nvPr/>
        </p:nvPicPr>
        <p:blipFill>
          <a:blip r:embed="rId3"/>
          <a:stretch>
            <a:fillRect/>
          </a:stretch>
        </p:blipFill>
        <p:spPr>
          <a:xfrm>
            <a:off x="542925" y="325630"/>
            <a:ext cx="11391900" cy="6206740"/>
          </a:xfrm>
          <a:prstGeom prst="rect">
            <a:avLst/>
          </a:prstGeom>
        </p:spPr>
      </p:pic>
    </p:spTree>
    <p:extLst>
      <p:ext uri="{BB962C8B-B14F-4D97-AF65-F5344CB8AC3E}">
        <p14:creationId xmlns:p14="http://schemas.microsoft.com/office/powerpoint/2010/main" val="39614425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C8435F-9B0B-7C48-9126-6C6C01577024}"/>
              </a:ext>
            </a:extLst>
          </p:cNvPr>
          <p:cNvSpPr>
            <a:spLocks noGrp="1"/>
          </p:cNvSpPr>
          <p:nvPr>
            <p:ph type="title"/>
          </p:nvPr>
        </p:nvSpPr>
        <p:spPr/>
        <p:txBody>
          <a:bodyPr/>
          <a:lstStyle/>
          <a:p>
            <a:r>
              <a:rPr lang="en-US" dirty="0"/>
              <a:t>Play Kit</a:t>
            </a:r>
          </a:p>
        </p:txBody>
      </p:sp>
      <p:sp>
        <p:nvSpPr>
          <p:cNvPr id="3" name="Content Placeholder 2">
            <a:extLst>
              <a:ext uri="{FF2B5EF4-FFF2-40B4-BE49-F238E27FC236}">
                <a16:creationId xmlns:a16="http://schemas.microsoft.com/office/drawing/2014/main" id="{229E1349-33B1-9349-B2E3-4B0950B19E80}"/>
              </a:ext>
            </a:extLst>
          </p:cNvPr>
          <p:cNvSpPr>
            <a:spLocks noGrp="1"/>
          </p:cNvSpPr>
          <p:nvPr>
            <p:ph idx="1"/>
          </p:nvPr>
        </p:nvSpPr>
        <p:spPr/>
        <p:txBody>
          <a:bodyPr>
            <a:normAutofit/>
          </a:bodyPr>
          <a:lstStyle/>
          <a:p>
            <a:pPr marL="514350" indent="-514350">
              <a:buFont typeface="+mj-lt"/>
              <a:buAutoNum type="arabicPeriod"/>
            </a:pPr>
            <a:r>
              <a:rPr lang="en-US" dirty="0"/>
              <a:t>Something to sculpt with (clay, putty, slime, playdough)</a:t>
            </a:r>
          </a:p>
          <a:p>
            <a:pPr marL="514350" indent="-514350">
              <a:buFont typeface="+mj-lt"/>
              <a:buAutoNum type="arabicPeriod"/>
            </a:pPr>
            <a:r>
              <a:rPr lang="en-US" dirty="0"/>
              <a:t>Something to build/construct with (LEGOs, blocks, popsicle sticks, plastic cups, rocks, sticks)</a:t>
            </a:r>
          </a:p>
          <a:p>
            <a:pPr marL="514350" indent="-514350">
              <a:buFont typeface="+mj-lt"/>
              <a:buAutoNum type="arabicPeriod"/>
            </a:pPr>
            <a:r>
              <a:rPr lang="en-US" dirty="0"/>
              <a:t>A collection of Beautiful Stuff</a:t>
            </a:r>
          </a:p>
          <a:p>
            <a:pPr marL="514350" indent="-514350">
              <a:buFont typeface="+mj-lt"/>
              <a:buAutoNum type="arabicPeriod"/>
            </a:pPr>
            <a:r>
              <a:rPr lang="en-US" dirty="0"/>
              <a:t>Paper and something to make marks with (markers, crayons, paints, pastels)</a:t>
            </a:r>
          </a:p>
        </p:txBody>
      </p:sp>
    </p:spTree>
    <p:extLst>
      <p:ext uri="{BB962C8B-B14F-4D97-AF65-F5344CB8AC3E}">
        <p14:creationId xmlns:p14="http://schemas.microsoft.com/office/powerpoint/2010/main" val="17929286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B346B48-83B1-2846-8A7D-86CA79D66CA6}"/>
              </a:ext>
            </a:extLst>
          </p:cNvPr>
          <p:cNvSpPr>
            <a:spLocks noGrp="1"/>
          </p:cNvSpPr>
          <p:nvPr>
            <p:ph type="title"/>
          </p:nvPr>
        </p:nvSpPr>
        <p:spPr/>
        <p:txBody>
          <a:bodyPr/>
          <a:lstStyle/>
          <a:p>
            <a:r>
              <a:rPr lang="en-US" dirty="0"/>
              <a:t>Getting to know your learners</a:t>
            </a:r>
          </a:p>
        </p:txBody>
      </p:sp>
      <p:sp>
        <p:nvSpPr>
          <p:cNvPr id="6" name="Content Placeholder 5">
            <a:extLst>
              <a:ext uri="{FF2B5EF4-FFF2-40B4-BE49-F238E27FC236}">
                <a16:creationId xmlns:a16="http://schemas.microsoft.com/office/drawing/2014/main" id="{721BD32A-C7C4-684D-AC50-F8C73F04A36E}"/>
              </a:ext>
            </a:extLst>
          </p:cNvPr>
          <p:cNvSpPr>
            <a:spLocks noGrp="1"/>
          </p:cNvSpPr>
          <p:nvPr>
            <p:ph idx="1"/>
          </p:nvPr>
        </p:nvSpPr>
        <p:spPr/>
        <p:txBody>
          <a:bodyPr>
            <a:normAutofit fontScale="40000" lnSpcReduction="20000"/>
          </a:bodyPr>
          <a:lstStyle/>
          <a:p>
            <a:pPr marL="0" marR="10795">
              <a:lnSpc>
                <a:spcPct val="115000"/>
              </a:lnSpc>
              <a:spcBef>
                <a:spcPts val="700"/>
              </a:spcBef>
              <a:spcAft>
                <a:spcPts val="0"/>
              </a:spcAft>
            </a:pPr>
            <a:r>
              <a:rPr lang="en-GB" dirty="0">
                <a:latin typeface="Montserrat" pitchFamily="2" charset="77"/>
                <a:ea typeface="Montserrat" pitchFamily="2" charset="77"/>
                <a:cs typeface="Montserrat" pitchFamily="2" charset="77"/>
              </a:rPr>
              <a:t>Depending on the age of the learners, here are some questions and conversation starters you might use:</a:t>
            </a:r>
            <a:endParaRPr lang="en-US" dirty="0">
              <a:latin typeface="Montserrat" pitchFamily="2" charset="77"/>
              <a:ea typeface="Montserrat" pitchFamily="2" charset="77"/>
              <a:cs typeface="Montserrat" pitchFamily="2" charset="77"/>
            </a:endParaRP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Home language:</a:t>
            </a:r>
            <a:r>
              <a:rPr lang="en-US" dirty="0">
                <a:latin typeface="Montserrat" pitchFamily="2" charset="77"/>
                <a:ea typeface="Calibri" panose="020F0502020204030204" pitchFamily="34" charset="0"/>
                <a:cs typeface="Times New Roman" panose="02020603050405020304" pitchFamily="18" charset="0"/>
              </a:rPr>
              <a:t> What language(s) do you speak with your family and friends?</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Cultural background:</a:t>
            </a:r>
            <a:r>
              <a:rPr lang="en-US" dirty="0">
                <a:latin typeface="Montserrat" pitchFamily="2" charset="77"/>
                <a:ea typeface="Calibri" panose="020F0502020204030204" pitchFamily="34" charset="0"/>
                <a:cs typeface="Times New Roman" panose="02020603050405020304" pitchFamily="18" charset="0"/>
              </a:rPr>
              <a:t> Where are you and your family from?</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Family traditions and values:</a:t>
            </a:r>
            <a:r>
              <a:rPr lang="en-US" dirty="0">
                <a:latin typeface="Montserrat" pitchFamily="2" charset="77"/>
                <a:ea typeface="Calibri" panose="020F0502020204030204" pitchFamily="34" charset="0"/>
                <a:cs typeface="Times New Roman" panose="02020603050405020304" pitchFamily="18" charset="0"/>
              </a:rPr>
              <a:t> What traditions and values are important to your family? Do you have any special days or celebrations?</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Friends and family members:</a:t>
            </a:r>
            <a:r>
              <a:rPr lang="en-US" dirty="0">
                <a:latin typeface="Montserrat" pitchFamily="2" charset="77"/>
                <a:ea typeface="Calibri" panose="020F0502020204030204" pitchFamily="34" charset="0"/>
                <a:cs typeface="Times New Roman" panose="02020603050405020304" pitchFamily="18" charset="0"/>
              </a:rPr>
              <a:t> Who is in your family? Who are your friends?</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Family members’ occupations or skills:</a:t>
            </a:r>
            <a:r>
              <a:rPr lang="en-US" dirty="0">
                <a:latin typeface="Montserrat" pitchFamily="2" charset="77"/>
                <a:ea typeface="Calibri" panose="020F0502020204030204" pitchFamily="34" charset="0"/>
                <a:cs typeface="Times New Roman" panose="02020603050405020304" pitchFamily="18" charset="0"/>
              </a:rPr>
              <a:t> What does your [parent/ grandmother/ sister/ uncle…] do while you are at school?</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Play activities (learner and family):</a:t>
            </a:r>
            <a:r>
              <a:rPr lang="en-US" dirty="0">
                <a:latin typeface="Montserrat" pitchFamily="2" charset="77"/>
                <a:ea typeface="Calibri" panose="020F0502020204030204" pitchFamily="34" charset="0"/>
                <a:cs typeface="Times New Roman" panose="02020603050405020304" pitchFamily="18" charset="0"/>
              </a:rPr>
              <a:t> What do you like to play? What do you like to do when you’re by yourself? With your friends? With your family?</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Favorite games, sports, play themes, or hobbies: </a:t>
            </a:r>
            <a:r>
              <a:rPr lang="en-US" dirty="0">
                <a:latin typeface="Montserrat" pitchFamily="2" charset="77"/>
                <a:ea typeface="Calibri" panose="020F0502020204030204" pitchFamily="34" charset="0"/>
                <a:cs typeface="Times New Roman" panose="02020603050405020304" pitchFamily="18" charset="0"/>
              </a:rPr>
              <a:t>What are your favorite games? Sports? Hobbies? What do you like to do outside of school?</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Favorite music, movies, or TV shows:</a:t>
            </a:r>
            <a:r>
              <a:rPr lang="en-US" dirty="0">
                <a:latin typeface="Montserrat" pitchFamily="2" charset="77"/>
                <a:ea typeface="Calibri" panose="020F0502020204030204" pitchFamily="34" charset="0"/>
                <a:cs typeface="Times New Roman" panose="02020603050405020304" pitchFamily="18" charset="0"/>
              </a:rPr>
              <a:t> What music do you like to listen or dance to? What movies or TV shows do you like to watch?</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Household responsibilities (e.g., caregiving, chores, growing and preparing food):</a:t>
            </a:r>
            <a:r>
              <a:rPr lang="en-US" dirty="0">
                <a:latin typeface="Montserrat" pitchFamily="2" charset="77"/>
                <a:ea typeface="Calibri" panose="020F0502020204030204" pitchFamily="34" charset="0"/>
                <a:cs typeface="Times New Roman" panose="02020603050405020304" pitchFamily="18" charset="0"/>
              </a:rPr>
              <a:t> What do you do at home to help your family? Do you help take care of siblings or other children at home? Clean? Cook? Make repairs?</a:t>
            </a:r>
          </a:p>
          <a:p>
            <a:pPr marL="342900" marR="21590" lvl="0" indent="-342900">
              <a:spcBef>
                <a:spcPts val="600"/>
              </a:spcBef>
              <a:spcAft>
                <a:spcPts val="600"/>
              </a:spcAft>
              <a:buClr>
                <a:srgbClr val="000000"/>
              </a:buClr>
              <a:buSzPts val="550"/>
              <a:buFont typeface="Wingdings 3" pitchFamily="2" charset="2"/>
              <a:buChar char="w"/>
              <a:tabLst>
                <a:tab pos="372110" algn="l"/>
              </a:tabLst>
            </a:pPr>
            <a:r>
              <a:rPr lang="en-US" b="1" dirty="0">
                <a:latin typeface="Montserrat SemiBold" panose="020F0502020204030204" pitchFamily="34" charset="0"/>
                <a:ea typeface="Calibri" panose="020F0502020204030204" pitchFamily="34" charset="0"/>
                <a:cs typeface="Times New Roman" panose="02020603050405020304" pitchFamily="18" charset="0"/>
              </a:rPr>
              <a:t>For conversations with families: </a:t>
            </a:r>
            <a:r>
              <a:rPr lang="en-US" dirty="0">
                <a:latin typeface="Montserrat" pitchFamily="2" charset="77"/>
                <a:ea typeface="Calibri" panose="020F0502020204030204" pitchFamily="34" charset="0"/>
                <a:cs typeface="Times New Roman" panose="02020603050405020304" pitchFamily="18" charset="0"/>
              </a:rPr>
              <a:t>What would you say are the strengths and </a:t>
            </a:r>
            <a:r>
              <a:rPr lang="en-GB" dirty="0">
                <a:latin typeface="Montserrat" pitchFamily="2" charset="77"/>
                <a:ea typeface="Calibri" panose="020F0502020204030204" pitchFamily="34" charset="0"/>
                <a:cs typeface="Times New Roman" panose="02020603050405020304" pitchFamily="18" charset="0"/>
              </a:rPr>
              <a:t>interests of your child(ren)? What else do you think it is important to know about your child? What is important to know about your family?</a:t>
            </a:r>
            <a:endParaRPr lang="en-US" dirty="0">
              <a:latin typeface="Montserrat" pitchFamily="2" charset="77"/>
              <a:ea typeface="Calibri" panose="020F0502020204030204" pitchFamily="34" charset="0"/>
              <a:cs typeface="Times New Roman" panose="02020603050405020304" pitchFamily="18" charset="0"/>
            </a:endParaRPr>
          </a:p>
          <a:p>
            <a:pPr marL="342900" marR="21590" lvl="0" indent="-342900">
              <a:spcBef>
                <a:spcPts val="400"/>
              </a:spcBef>
              <a:spcAft>
                <a:spcPts val="0"/>
              </a:spcAft>
              <a:buClr>
                <a:srgbClr val="000000"/>
              </a:buClr>
              <a:buSzPts val="550"/>
              <a:buFont typeface="Wingdings 3" pitchFamily="2" charset="2"/>
              <a:buChar char="w"/>
              <a:tabLst>
                <a:tab pos="372110" algn="l"/>
              </a:tabLst>
            </a:pPr>
            <a:r>
              <a:rPr lang="en-GB" dirty="0">
                <a:latin typeface="Montserrat" pitchFamily="2" charset="77"/>
                <a:ea typeface="Montserrat" pitchFamily="2" charset="77"/>
                <a:cs typeface="Montserrat" pitchFamily="2" charset="77"/>
              </a:rPr>
              <a:t>Add, remove, or substitute other questions that are relevant to your context.</a:t>
            </a:r>
            <a:r>
              <a:rPr lang="en-US" dirty="0"/>
              <a:t> </a:t>
            </a:r>
            <a:r>
              <a:rPr lang="en-US" dirty="0">
                <a:latin typeface="Montserrat" pitchFamily="2" charset="77"/>
                <a:ea typeface="Calibri" panose="020F0502020204030204" pitchFamily="34" charset="0"/>
                <a:cs typeface="Times New Roman" panose="02020603050405020304" pitchFamily="18" charset="0"/>
              </a:rPr>
              <a:t>We developed these questions by drawing on </a:t>
            </a:r>
            <a:r>
              <a:rPr lang="en-US" dirty="0">
                <a:solidFill>
                  <a:srgbClr val="000000"/>
                </a:solidFill>
                <a:latin typeface="Montserrat" pitchFamily="2" charset="77"/>
                <a:ea typeface="Calibri" panose="020F0502020204030204" pitchFamily="34" charset="0"/>
                <a:cs typeface="Times New Roman" panose="02020603050405020304" pitchFamily="18" charset="0"/>
              </a:rPr>
              <a:t>González, N., Moll, L. C., &amp; </a:t>
            </a:r>
            <a:r>
              <a:rPr lang="en-US" dirty="0" err="1">
                <a:solidFill>
                  <a:srgbClr val="000000"/>
                </a:solidFill>
                <a:latin typeface="Montserrat" pitchFamily="2" charset="77"/>
                <a:ea typeface="Calibri" panose="020F0502020204030204" pitchFamily="34" charset="0"/>
                <a:cs typeface="Times New Roman" panose="02020603050405020304" pitchFamily="18" charset="0"/>
              </a:rPr>
              <a:t>Amanti</a:t>
            </a:r>
            <a:r>
              <a:rPr lang="en-US" dirty="0">
                <a:solidFill>
                  <a:srgbClr val="000000"/>
                </a:solidFill>
                <a:latin typeface="Montserrat" pitchFamily="2" charset="77"/>
                <a:ea typeface="Calibri" panose="020F0502020204030204" pitchFamily="34" charset="0"/>
                <a:cs typeface="Times New Roman" panose="02020603050405020304" pitchFamily="18" charset="0"/>
              </a:rPr>
              <a:t>, C. (Eds.). (2006). </a:t>
            </a:r>
            <a:r>
              <a:rPr lang="en-US" i="1" dirty="0">
                <a:solidFill>
                  <a:srgbClr val="000000"/>
                </a:solidFill>
                <a:latin typeface="Montserrat" pitchFamily="2" charset="77"/>
                <a:ea typeface="Calibri" panose="020F0502020204030204" pitchFamily="34" charset="0"/>
                <a:cs typeface="Times New Roman" panose="02020603050405020304" pitchFamily="18" charset="0"/>
              </a:rPr>
              <a:t>Funds of knowledge: Theorizing practices in households, communities, and classrooms</a:t>
            </a:r>
            <a:r>
              <a:rPr lang="en-US" dirty="0">
                <a:solidFill>
                  <a:srgbClr val="000000"/>
                </a:solidFill>
                <a:latin typeface="Montserrat" pitchFamily="2" charset="77"/>
                <a:ea typeface="Calibri" panose="020F0502020204030204" pitchFamily="34" charset="0"/>
                <a:cs typeface="Times New Roman" panose="02020603050405020304" pitchFamily="18" charset="0"/>
              </a:rPr>
              <a:t>. Routledge.</a:t>
            </a:r>
            <a:endParaRPr lang="en-US" dirty="0">
              <a:latin typeface="Montserrat" pitchFamily="2" charset="77"/>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651480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1F799F6-0944-9348-BCE7-5F13DE38FB3B}"/>
              </a:ext>
            </a:extLst>
          </p:cNvPr>
          <p:cNvSpPr>
            <a:spLocks noGrp="1"/>
          </p:cNvSpPr>
          <p:nvPr>
            <p:ph sz="half" idx="1"/>
          </p:nvPr>
        </p:nvSpPr>
        <p:spPr>
          <a:xfrm>
            <a:off x="914400" y="744280"/>
            <a:ext cx="5181600" cy="4794730"/>
          </a:xfrm>
        </p:spPr>
        <p:txBody>
          <a:bodyPr>
            <a:normAutofit fontScale="92500" lnSpcReduction="10000"/>
          </a:bodyPr>
          <a:lstStyle/>
          <a:p>
            <a:pPr marL="0" indent="0">
              <a:buNone/>
            </a:pPr>
            <a:endParaRPr lang="en-US" dirty="0"/>
          </a:p>
          <a:p>
            <a:r>
              <a:rPr lang="en-US" dirty="0"/>
              <a:t>Try the “getting to know your learners” tool with each other</a:t>
            </a:r>
          </a:p>
          <a:p>
            <a:r>
              <a:rPr lang="en-US" dirty="0"/>
              <a:t>Discuss as a group – talk about the categories you want to share</a:t>
            </a:r>
          </a:p>
          <a:p>
            <a:r>
              <a:rPr lang="en-US" dirty="0"/>
              <a:t>Be ready to share out:</a:t>
            </a:r>
          </a:p>
          <a:p>
            <a:pPr lvl="1"/>
            <a:r>
              <a:rPr lang="en-US" dirty="0"/>
              <a:t>Something your group had in common</a:t>
            </a:r>
          </a:p>
          <a:p>
            <a:pPr lvl="1"/>
            <a:r>
              <a:rPr lang="en-US" dirty="0"/>
              <a:t>Something that was unique for each person in your group</a:t>
            </a:r>
          </a:p>
          <a:p>
            <a:pPr lvl="1"/>
            <a:r>
              <a:rPr lang="en-US" dirty="0"/>
              <a:t>How will you learn about the funds of knowledge of your learners for the Playful Participatory Research project?</a:t>
            </a:r>
          </a:p>
        </p:txBody>
      </p:sp>
      <p:pic>
        <p:nvPicPr>
          <p:cNvPr id="6" name="Picture 5" descr="Text&#10;&#10;Description automatically generated">
            <a:extLst>
              <a:ext uri="{FF2B5EF4-FFF2-40B4-BE49-F238E27FC236}">
                <a16:creationId xmlns:a16="http://schemas.microsoft.com/office/drawing/2014/main" id="{3F16C702-52DF-4746-B206-60D57F7A47FE}"/>
              </a:ext>
            </a:extLst>
          </p:cNvPr>
          <p:cNvPicPr>
            <a:picLocks noChangeAspect="1"/>
          </p:cNvPicPr>
          <p:nvPr/>
        </p:nvPicPr>
        <p:blipFill>
          <a:blip r:embed="rId2"/>
          <a:stretch>
            <a:fillRect/>
          </a:stretch>
        </p:blipFill>
        <p:spPr>
          <a:xfrm>
            <a:off x="6610350" y="196850"/>
            <a:ext cx="4940300" cy="6464300"/>
          </a:xfrm>
          <a:prstGeom prst="rect">
            <a:avLst/>
          </a:prstGeom>
        </p:spPr>
      </p:pic>
    </p:spTree>
    <p:extLst>
      <p:ext uri="{BB962C8B-B14F-4D97-AF65-F5344CB8AC3E}">
        <p14:creationId xmlns:p14="http://schemas.microsoft.com/office/powerpoint/2010/main" val="2699651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17468-E5F8-0D41-BE53-59C63E440BAB}"/>
              </a:ext>
            </a:extLst>
          </p:cNvPr>
          <p:cNvSpPr>
            <a:spLocks noGrp="1"/>
          </p:cNvSpPr>
          <p:nvPr>
            <p:ph type="title"/>
          </p:nvPr>
        </p:nvSpPr>
        <p:spPr>
          <a:xfrm>
            <a:off x="826325" y="2657063"/>
            <a:ext cx="10515600" cy="1325563"/>
          </a:xfrm>
        </p:spPr>
        <p:txBody>
          <a:bodyPr>
            <a:noAutofit/>
          </a:bodyPr>
          <a:lstStyle/>
          <a:p>
            <a:r>
              <a:rPr lang="en-US" sz="5400" dirty="0"/>
              <a:t>“Because play is spontaneous, fluid, and infinitely malleable, it can accommodate many cultural themes.  Moreover, it has the potential to break down the distinction between insiders and outsiders, to equalize relationships, and encourage children to risk playing new roles.” </a:t>
            </a:r>
            <a:r>
              <a:rPr lang="en-US" sz="2000" dirty="0"/>
              <a:t>(Ramsey, 2015)</a:t>
            </a:r>
            <a:endParaRPr lang="en-US" sz="5400" dirty="0"/>
          </a:p>
        </p:txBody>
      </p:sp>
    </p:spTree>
    <p:extLst>
      <p:ext uri="{BB962C8B-B14F-4D97-AF65-F5344CB8AC3E}">
        <p14:creationId xmlns:p14="http://schemas.microsoft.com/office/powerpoint/2010/main" val="1540207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F96ED-56B4-DD41-A0C7-224C911CB262}"/>
              </a:ext>
            </a:extLst>
          </p:cNvPr>
          <p:cNvSpPr>
            <a:spLocks noGrp="1"/>
          </p:cNvSpPr>
          <p:nvPr>
            <p:ph type="title"/>
          </p:nvPr>
        </p:nvSpPr>
        <p:spPr>
          <a:xfrm>
            <a:off x="838200" y="365125"/>
            <a:ext cx="10515600" cy="5163805"/>
          </a:xfrm>
        </p:spPr>
        <p:txBody>
          <a:bodyPr>
            <a:normAutofit/>
          </a:bodyPr>
          <a:lstStyle/>
          <a:p>
            <a:r>
              <a:rPr lang="en-US" dirty="0"/>
              <a:t>I used to think… </a:t>
            </a:r>
            <a:br>
              <a:rPr lang="en-US" dirty="0"/>
            </a:br>
            <a:br>
              <a:rPr lang="en-US" dirty="0"/>
            </a:br>
            <a:r>
              <a:rPr lang="en-US" dirty="0"/>
              <a:t>Now I think….</a:t>
            </a:r>
            <a:br>
              <a:rPr lang="en-US" dirty="0"/>
            </a:br>
            <a:endParaRPr lang="en-US" dirty="0"/>
          </a:p>
        </p:txBody>
      </p:sp>
    </p:spTree>
    <p:extLst>
      <p:ext uri="{BB962C8B-B14F-4D97-AF65-F5344CB8AC3E}">
        <p14:creationId xmlns:p14="http://schemas.microsoft.com/office/powerpoint/2010/main" val="1175405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757D5-2E25-3947-8DF4-6992B36E656F}"/>
              </a:ext>
            </a:extLst>
          </p:cNvPr>
          <p:cNvSpPr>
            <a:spLocks noGrp="1"/>
          </p:cNvSpPr>
          <p:nvPr>
            <p:ph type="title"/>
          </p:nvPr>
        </p:nvSpPr>
        <p:spPr/>
        <p:txBody>
          <a:bodyPr/>
          <a:lstStyle/>
          <a:p>
            <a:r>
              <a:rPr lang="en-US" dirty="0"/>
              <a:t>Playful Opener: Profiles in Playfulness</a:t>
            </a:r>
          </a:p>
        </p:txBody>
      </p:sp>
      <p:sp>
        <p:nvSpPr>
          <p:cNvPr id="3" name="Content Placeholder 2">
            <a:extLst>
              <a:ext uri="{FF2B5EF4-FFF2-40B4-BE49-F238E27FC236}">
                <a16:creationId xmlns:a16="http://schemas.microsoft.com/office/drawing/2014/main" id="{4126EB3F-B68B-754E-AF4F-20B8571E0337}"/>
              </a:ext>
            </a:extLst>
          </p:cNvPr>
          <p:cNvSpPr>
            <a:spLocks noGrp="1"/>
          </p:cNvSpPr>
          <p:nvPr>
            <p:ph idx="1"/>
          </p:nvPr>
        </p:nvSpPr>
        <p:spPr>
          <a:xfrm>
            <a:off x="656492" y="1441938"/>
            <a:ext cx="10697308" cy="4735025"/>
          </a:xfrm>
        </p:spPr>
        <p:txBody>
          <a:bodyPr/>
          <a:lstStyle/>
          <a:p>
            <a:pPr marL="0" indent="0">
              <a:buNone/>
            </a:pPr>
            <a:r>
              <a:rPr lang="en-US" dirty="0"/>
              <a:t>Represent your playful learner using something in your Play Kit.</a:t>
            </a:r>
          </a:p>
          <a:p>
            <a:pPr marL="0" indent="0">
              <a:buNone/>
            </a:pPr>
            <a:r>
              <a:rPr lang="en-US" dirty="0"/>
              <a:t>Chat with the others in your small group while you work.</a:t>
            </a:r>
          </a:p>
          <a:p>
            <a:pPr>
              <a:buFontTx/>
              <a:buChar char="-"/>
            </a:pPr>
            <a:r>
              <a:rPr lang="en-US" dirty="0"/>
              <a:t>Why do you think this person embodies a playful mindset?</a:t>
            </a:r>
          </a:p>
          <a:p>
            <a:pPr>
              <a:buFontTx/>
              <a:buChar char="-"/>
            </a:pPr>
            <a:r>
              <a:rPr lang="en-US" dirty="0"/>
              <a:t>What did you learn working on this assignment? Was it playful learning for you?</a:t>
            </a:r>
          </a:p>
        </p:txBody>
      </p:sp>
      <p:pic>
        <p:nvPicPr>
          <p:cNvPr id="1026" name="Picture 2" descr="Clay Modelling For Kids, Uses Of Clay In Children's Education, Benefits Of  Clay Modelling - Parentcircle">
            <a:extLst>
              <a:ext uri="{FF2B5EF4-FFF2-40B4-BE49-F238E27FC236}">
                <a16:creationId xmlns:a16="http://schemas.microsoft.com/office/drawing/2014/main" id="{6FF2826D-6808-1E43-B5C3-A3756A7373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3880339"/>
            <a:ext cx="3667274" cy="243156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derstand children's drawings">
            <a:extLst>
              <a:ext uri="{FF2B5EF4-FFF2-40B4-BE49-F238E27FC236}">
                <a16:creationId xmlns:a16="http://schemas.microsoft.com/office/drawing/2014/main" id="{31801E8C-8D81-3F4A-85E4-0F4F611D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4182" y="3880339"/>
            <a:ext cx="3322866" cy="24793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83631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5C3E8-9204-E746-A254-D23AE7249B74}"/>
              </a:ext>
            </a:extLst>
          </p:cNvPr>
          <p:cNvSpPr>
            <a:spLocks noGrp="1"/>
          </p:cNvSpPr>
          <p:nvPr>
            <p:ph type="ctrTitle"/>
          </p:nvPr>
        </p:nvSpPr>
        <p:spPr>
          <a:xfrm>
            <a:off x="1524000" y="2235200"/>
            <a:ext cx="9144000" cy="2387600"/>
          </a:xfrm>
        </p:spPr>
        <p:txBody>
          <a:bodyPr>
            <a:noAutofit/>
          </a:bodyPr>
          <a:lstStyle/>
          <a:p>
            <a:r>
              <a:rPr lang="en-US" sz="20000" dirty="0">
                <a:solidFill>
                  <a:srgbClr val="FF0000"/>
                </a:solidFill>
              </a:rPr>
              <a:t>Play </a:t>
            </a:r>
          </a:p>
        </p:txBody>
      </p:sp>
      <p:pic>
        <p:nvPicPr>
          <p:cNvPr id="2050" name="Picture 2" descr="Unequal Icons - Download Free Vector Icons | Noun Project">
            <a:extLst>
              <a:ext uri="{FF2B5EF4-FFF2-40B4-BE49-F238E27FC236}">
                <a16:creationId xmlns:a16="http://schemas.microsoft.com/office/drawing/2014/main" id="{77E480C9-1313-8F43-BA5B-07E4FD525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730" y="1831730"/>
            <a:ext cx="3194539" cy="31945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58BD1BF-E0AB-3741-95AB-B4C5455D6528}"/>
              </a:ext>
            </a:extLst>
          </p:cNvPr>
          <p:cNvSpPr/>
          <p:nvPr/>
        </p:nvSpPr>
        <p:spPr>
          <a:xfrm>
            <a:off x="-109223" y="416031"/>
            <a:ext cx="3884053" cy="2585323"/>
          </a:xfrm>
          <a:prstGeom prst="rect">
            <a:avLst/>
          </a:prstGeom>
          <a:noFill/>
        </p:spPr>
        <p:txBody>
          <a:bodyPr wrap="squar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Access to spaces to play</a:t>
            </a:r>
          </a:p>
        </p:txBody>
      </p:sp>
      <p:sp>
        <p:nvSpPr>
          <p:cNvPr id="6" name="Rectangle 5">
            <a:extLst>
              <a:ext uri="{FF2B5EF4-FFF2-40B4-BE49-F238E27FC236}">
                <a16:creationId xmlns:a16="http://schemas.microsoft.com/office/drawing/2014/main" id="{69E5670F-0466-9C42-AEE6-A1A700F4E0E4}"/>
              </a:ext>
            </a:extLst>
          </p:cNvPr>
          <p:cNvSpPr/>
          <p:nvPr/>
        </p:nvSpPr>
        <p:spPr>
          <a:xfrm>
            <a:off x="7525030" y="660439"/>
            <a:ext cx="3659976"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Implicit bias</a:t>
            </a:r>
          </a:p>
        </p:txBody>
      </p:sp>
      <p:sp>
        <p:nvSpPr>
          <p:cNvPr id="7" name="Rectangle 6">
            <a:extLst>
              <a:ext uri="{FF2B5EF4-FFF2-40B4-BE49-F238E27FC236}">
                <a16:creationId xmlns:a16="http://schemas.microsoft.com/office/drawing/2014/main" id="{76B79E9E-AD08-0B4E-872D-B48C44B190F2}"/>
              </a:ext>
            </a:extLst>
          </p:cNvPr>
          <p:cNvSpPr/>
          <p:nvPr/>
        </p:nvSpPr>
        <p:spPr>
          <a:xfrm>
            <a:off x="-109223" y="4820523"/>
            <a:ext cx="5665338" cy="1754326"/>
          </a:xfrm>
          <a:prstGeom prst="rect">
            <a:avLst/>
          </a:prstGeom>
          <a:noFill/>
        </p:spPr>
        <p:txBody>
          <a:bodyPr wrap="squar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Access to play-based curriculum</a:t>
            </a:r>
          </a:p>
        </p:txBody>
      </p:sp>
      <p:sp>
        <p:nvSpPr>
          <p:cNvPr id="8" name="Rectangle 7">
            <a:extLst>
              <a:ext uri="{FF2B5EF4-FFF2-40B4-BE49-F238E27FC236}">
                <a16:creationId xmlns:a16="http://schemas.microsoft.com/office/drawing/2014/main" id="{129D1C12-1A6B-EC41-B381-E4DB11BB52AF}"/>
              </a:ext>
            </a:extLst>
          </p:cNvPr>
          <p:cNvSpPr/>
          <p:nvPr/>
        </p:nvSpPr>
        <p:spPr>
          <a:xfrm>
            <a:off x="8222837" y="4212402"/>
            <a:ext cx="3711256" cy="2123658"/>
          </a:xfrm>
          <a:prstGeom prst="rect">
            <a:avLst/>
          </a:prstGeom>
          <a:noFill/>
        </p:spPr>
        <p:txBody>
          <a:bodyPr wrap="square" lIns="91440" tIns="45720" rIns="91440" bIns="45720">
            <a:spAutoFit/>
          </a:bodyPr>
          <a:lstStyle/>
          <a:p>
            <a:pPr algn="ctr"/>
            <a:r>
              <a:rPr lang="en-US" sz="4400" dirty="0">
                <a:ln w="0"/>
                <a:effectLst>
                  <a:outerShdw blurRad="38100" dist="19050" dir="2700000" algn="tl" rotWithShape="0">
                    <a:schemeClr val="dk1">
                      <a:alpha val="40000"/>
                    </a:schemeClr>
                  </a:outerShdw>
                </a:effectLst>
              </a:rPr>
              <a:t>Opportunities to talk and play about inequity</a:t>
            </a:r>
          </a:p>
        </p:txBody>
      </p:sp>
    </p:spTree>
    <p:extLst>
      <p:ext uri="{BB962C8B-B14F-4D97-AF65-F5344CB8AC3E}">
        <p14:creationId xmlns:p14="http://schemas.microsoft.com/office/powerpoint/2010/main" val="14357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A19B6D-FC36-884C-A2FF-6891E6DAE1DE}"/>
              </a:ext>
            </a:extLst>
          </p:cNvPr>
          <p:cNvSpPr>
            <a:spLocks noGrp="1"/>
          </p:cNvSpPr>
          <p:nvPr>
            <p:ph type="title"/>
          </p:nvPr>
        </p:nvSpPr>
        <p:spPr/>
        <p:txBody>
          <a:bodyPr>
            <a:normAutofit/>
          </a:bodyPr>
          <a:lstStyle/>
          <a:p>
            <a:r>
              <a:rPr lang="en-US" sz="3200" dirty="0"/>
              <a:t>Implicit Bias in preschool (Gilliam et al)</a:t>
            </a:r>
          </a:p>
        </p:txBody>
      </p:sp>
      <p:pic>
        <p:nvPicPr>
          <p:cNvPr id="5" name="Content Placeholder 4">
            <a:extLst>
              <a:ext uri="{FF2B5EF4-FFF2-40B4-BE49-F238E27FC236}">
                <a16:creationId xmlns:a16="http://schemas.microsoft.com/office/drawing/2014/main" id="{EAF21468-6B31-B24B-A2E1-3C448481F110}"/>
              </a:ext>
            </a:extLst>
          </p:cNvPr>
          <p:cNvPicPr>
            <a:picLocks noGrp="1" noChangeAspect="1"/>
          </p:cNvPicPr>
          <p:nvPr>
            <p:ph idx="1"/>
          </p:nvPr>
        </p:nvPicPr>
        <p:blipFill>
          <a:blip r:embed="rId3"/>
          <a:stretch>
            <a:fillRect/>
          </a:stretch>
        </p:blipFill>
        <p:spPr>
          <a:xfrm>
            <a:off x="3855054" y="1298086"/>
            <a:ext cx="4808300" cy="5403142"/>
          </a:xfrm>
        </p:spPr>
      </p:pic>
    </p:spTree>
    <p:extLst>
      <p:ext uri="{BB962C8B-B14F-4D97-AF65-F5344CB8AC3E}">
        <p14:creationId xmlns:p14="http://schemas.microsoft.com/office/powerpoint/2010/main" val="3780770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3A17C-ABA6-8043-91B6-CA430DDEE507}"/>
              </a:ext>
            </a:extLst>
          </p:cNvPr>
          <p:cNvSpPr>
            <a:spLocks noGrp="1"/>
          </p:cNvSpPr>
          <p:nvPr>
            <p:ph type="title"/>
          </p:nvPr>
        </p:nvSpPr>
        <p:spPr/>
        <p:txBody>
          <a:bodyPr>
            <a:normAutofit fontScale="90000"/>
          </a:bodyPr>
          <a:lstStyle/>
          <a:p>
            <a:r>
              <a:rPr lang="en-US" dirty="0">
                <a:solidFill>
                  <a:srgbClr val="373737"/>
                </a:solidFill>
                <a:latin typeface="Times" pitchFamily="2" charset="0"/>
              </a:rPr>
              <a:t>Do early educators expect boys, Blacks, and Black boys to misbehave?</a:t>
            </a:r>
            <a:br>
              <a:rPr lang="en-US" dirty="0">
                <a:solidFill>
                  <a:srgbClr val="373737"/>
                </a:solidFill>
                <a:latin typeface="Times" pitchFamily="2" charset="0"/>
              </a:rPr>
            </a:br>
            <a:endParaRPr lang="en-US" dirty="0"/>
          </a:p>
        </p:txBody>
      </p:sp>
      <p:sp>
        <p:nvSpPr>
          <p:cNvPr id="3" name="Rectangle 2">
            <a:extLst>
              <a:ext uri="{FF2B5EF4-FFF2-40B4-BE49-F238E27FC236}">
                <a16:creationId xmlns:a16="http://schemas.microsoft.com/office/drawing/2014/main" id="{8F90DA02-373D-194B-972F-4E06264DD0EC}"/>
              </a:ext>
            </a:extLst>
          </p:cNvPr>
          <p:cNvSpPr/>
          <p:nvPr/>
        </p:nvSpPr>
        <p:spPr>
          <a:xfrm>
            <a:off x="504091" y="1473820"/>
            <a:ext cx="10961077" cy="4401205"/>
          </a:xfrm>
          <a:prstGeom prst="rect">
            <a:avLst/>
          </a:prstGeom>
        </p:spPr>
        <p:txBody>
          <a:bodyPr wrap="square">
            <a:spAutoFit/>
          </a:bodyPr>
          <a:lstStyle/>
          <a:p>
            <a:r>
              <a:rPr lang="en-US" sz="2800" dirty="0">
                <a:solidFill>
                  <a:srgbClr val="373737"/>
                </a:solidFill>
              </a:rPr>
              <a:t>“Our findings demonstrate that early education staff tend to observe more</a:t>
            </a:r>
          </a:p>
          <a:p>
            <a:r>
              <a:rPr lang="en-US" sz="2800" dirty="0">
                <a:solidFill>
                  <a:srgbClr val="373737"/>
                </a:solidFill>
              </a:rPr>
              <a:t>closely Blacks, and especially Black boys when challenging behaviors are</a:t>
            </a:r>
          </a:p>
          <a:p>
            <a:r>
              <a:rPr lang="en-US" sz="2800" dirty="0">
                <a:solidFill>
                  <a:srgbClr val="373737"/>
                </a:solidFill>
              </a:rPr>
              <a:t>expected. These findings are important to consider given that no behavioral challenges were present in the videos, suggesting, in part, that preschool teachers may hold differential expectations of challenging behaviors based on the race of the child. This is consistent with the robust literature that evidences disproportionate rates of disciplinary referrals and exclusionary practices for Black boys that are not better accounted for by other factors.”</a:t>
            </a:r>
          </a:p>
          <a:p>
            <a:pPr algn="r"/>
            <a:r>
              <a:rPr lang="en-US" dirty="0">
                <a:solidFill>
                  <a:srgbClr val="373737"/>
                </a:solidFill>
                <a:effectLst/>
              </a:rPr>
              <a:t>(Gilliam et al. 2016, p.11)</a:t>
            </a:r>
          </a:p>
        </p:txBody>
      </p:sp>
    </p:spTree>
    <p:extLst>
      <p:ext uri="{BB962C8B-B14F-4D97-AF65-F5344CB8AC3E}">
        <p14:creationId xmlns:p14="http://schemas.microsoft.com/office/powerpoint/2010/main" val="3898839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7F6D4-EC70-EA49-B173-7CC33FCE84EF}"/>
              </a:ext>
            </a:extLst>
          </p:cNvPr>
          <p:cNvSpPr>
            <a:spLocks noGrp="1"/>
          </p:cNvSpPr>
          <p:nvPr>
            <p:ph type="title"/>
          </p:nvPr>
        </p:nvSpPr>
        <p:spPr/>
        <p:txBody>
          <a:bodyPr/>
          <a:lstStyle/>
          <a:p>
            <a:r>
              <a:rPr lang="en-US" b="1" dirty="0">
                <a:solidFill>
                  <a:srgbClr val="FF0000"/>
                </a:solidFill>
              </a:rPr>
              <a:t>What can we do to make our classrooms more playful and more just?</a:t>
            </a:r>
          </a:p>
        </p:txBody>
      </p:sp>
      <p:sp>
        <p:nvSpPr>
          <p:cNvPr id="3" name="Content Placeholder 2">
            <a:extLst>
              <a:ext uri="{FF2B5EF4-FFF2-40B4-BE49-F238E27FC236}">
                <a16:creationId xmlns:a16="http://schemas.microsoft.com/office/drawing/2014/main" id="{947FC4EB-3013-5B4C-8DD8-16B48EBBA015}"/>
              </a:ext>
            </a:extLst>
          </p:cNvPr>
          <p:cNvSpPr>
            <a:spLocks noGrp="1"/>
          </p:cNvSpPr>
          <p:nvPr>
            <p:ph idx="1"/>
          </p:nvPr>
        </p:nvSpPr>
        <p:spPr/>
        <p:txBody>
          <a:bodyPr/>
          <a:lstStyle/>
          <a:p>
            <a:r>
              <a:rPr lang="en-US" dirty="0"/>
              <a:t>Draw on anti-bias, anti-racist frameworks for our work with children</a:t>
            </a:r>
          </a:p>
          <a:p>
            <a:pPr lvl="1"/>
            <a:r>
              <a:rPr lang="en-US" dirty="0"/>
              <a:t>Anti-Bias education</a:t>
            </a:r>
          </a:p>
          <a:p>
            <a:pPr lvl="1"/>
            <a:r>
              <a:rPr lang="en-US" dirty="0"/>
              <a:t>Culturally Sustaining Pedagogies</a:t>
            </a:r>
          </a:p>
          <a:p>
            <a:r>
              <a:rPr lang="en-US" dirty="0"/>
              <a:t>Know our learners</a:t>
            </a:r>
          </a:p>
          <a:p>
            <a:pPr lvl="1"/>
            <a:r>
              <a:rPr lang="en-US" dirty="0"/>
              <a:t>Funds of Knowledge</a:t>
            </a:r>
          </a:p>
          <a:p>
            <a:r>
              <a:rPr lang="en-US" dirty="0"/>
              <a:t>Listen and observe for opportunities to engage children</a:t>
            </a:r>
          </a:p>
          <a:p>
            <a:r>
              <a:rPr lang="en-US" dirty="0"/>
              <a:t>Use play as a way to surface, address, and counteract stereotypes, rather than reproduce them</a:t>
            </a:r>
          </a:p>
          <a:p>
            <a:endParaRPr lang="en-US" dirty="0"/>
          </a:p>
        </p:txBody>
      </p:sp>
    </p:spTree>
    <p:extLst>
      <p:ext uri="{BB962C8B-B14F-4D97-AF65-F5344CB8AC3E}">
        <p14:creationId xmlns:p14="http://schemas.microsoft.com/office/powerpoint/2010/main" val="1722706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1122363"/>
            <a:ext cx="9144000" cy="3549650"/>
          </a:xfrm>
        </p:spPr>
        <p:txBody>
          <a:bodyPr>
            <a:normAutofit fontScale="90000"/>
          </a:bodyPr>
          <a:lstStyle/>
          <a:p>
            <a:r>
              <a:rPr lang="en-US" dirty="0"/>
              <a:t>Example: </a:t>
            </a:r>
            <a:br>
              <a:rPr lang="en-US" dirty="0"/>
            </a:br>
            <a:r>
              <a:rPr lang="en-US" sz="4900" dirty="0"/>
              <a:t>Using our Powers for Good:</a:t>
            </a:r>
            <a:br>
              <a:rPr lang="en-US" sz="4900" dirty="0"/>
            </a:br>
            <a:r>
              <a:rPr lang="en-US" sz="4900" dirty="0"/>
              <a:t>Considering Issues of Ownership, Power, and the Sharing of Community Resources</a:t>
            </a:r>
            <a:br>
              <a:rPr lang="en-US" sz="4900" dirty="0"/>
            </a:br>
            <a:endParaRPr lang="en-US" sz="4900" dirty="0"/>
          </a:p>
        </p:txBody>
      </p:sp>
      <p:sp>
        <p:nvSpPr>
          <p:cNvPr id="5" name="Subtitle 4"/>
          <p:cNvSpPr>
            <a:spLocks noGrp="1"/>
          </p:cNvSpPr>
          <p:nvPr>
            <p:ph type="subTitle" idx="1"/>
          </p:nvPr>
        </p:nvSpPr>
        <p:spPr>
          <a:xfrm>
            <a:off x="1524000" y="4672012"/>
            <a:ext cx="9144000" cy="1514475"/>
          </a:xfrm>
        </p:spPr>
        <p:txBody>
          <a:bodyPr>
            <a:normAutofit fontScale="92500" lnSpcReduction="20000"/>
          </a:bodyPr>
          <a:lstStyle/>
          <a:p>
            <a:r>
              <a:rPr lang="en-US" dirty="0"/>
              <a:t>Eliot-Pearson Children’s School</a:t>
            </a:r>
            <a:br>
              <a:rPr lang="en-US" dirty="0"/>
            </a:br>
            <a:r>
              <a:rPr lang="en-US" dirty="0"/>
              <a:t>Kindergarten</a:t>
            </a:r>
            <a:br>
              <a:rPr lang="en-US" dirty="0"/>
            </a:br>
            <a:r>
              <a:rPr lang="en-US" dirty="0"/>
              <a:t>2010-2011</a:t>
            </a:r>
          </a:p>
          <a:p>
            <a:r>
              <a:rPr lang="en-US" dirty="0"/>
              <a:t>(used with permission from Heidi Given)</a:t>
            </a:r>
            <a:br>
              <a:rPr lang="en-US" dirty="0"/>
            </a:br>
            <a:endParaRPr lang="en-US" dirty="0"/>
          </a:p>
        </p:txBody>
      </p:sp>
    </p:spTree>
    <p:extLst>
      <p:ext uri="{BB962C8B-B14F-4D97-AF65-F5344CB8AC3E}">
        <p14:creationId xmlns:p14="http://schemas.microsoft.com/office/powerpoint/2010/main" val="37352007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09053c0-fa1f-4e4a-b1c6-5ca7cf39c25b" xsi:nil="true"/>
    <lcf76f155ced4ddcb4097134ff3c332f xmlns="3c740ce1-474f-4fb6-aa3e-b262990714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2739F5E6E4C5F4BB3E6FA07C9D2F146" ma:contentTypeVersion="16" ma:contentTypeDescription="Create a new document." ma:contentTypeScope="" ma:versionID="c7e6c9f7418dc038bfd6e7490423743d">
  <xsd:schema xmlns:xsd="http://www.w3.org/2001/XMLSchema" xmlns:xs="http://www.w3.org/2001/XMLSchema" xmlns:p="http://schemas.microsoft.com/office/2006/metadata/properties" xmlns:ns2="3c740ce1-474f-4fb6-aa3e-b262990714c5" xmlns:ns3="409053c0-fa1f-4e4a-b1c6-5ca7cf39c25b" targetNamespace="http://schemas.microsoft.com/office/2006/metadata/properties" ma:root="true" ma:fieldsID="cf64a083711a3f68e3388f5eb6b374dc" ns2:_="" ns3:_="">
    <xsd:import namespace="3c740ce1-474f-4fb6-aa3e-b262990714c5"/>
    <xsd:import namespace="409053c0-fa1f-4e4a-b1c6-5ca7cf39c25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740ce1-474f-4fb6-aa3e-b262990714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8107521-1385-498b-8889-bf2cd8dee38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09053c0-fa1f-4e4a-b1c6-5ca7cf39c25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1f1905f-def7-4ab6-84c9-3e2b9445c8b3}" ma:internalName="TaxCatchAll" ma:showField="CatchAllData" ma:web="409053c0-fa1f-4e4a-b1c6-5ca7cf39c25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4BBEA80-E4B7-4FCF-918E-48977B803FDD}">
  <ds:schemaRefs>
    <ds:schemaRef ds:uri="http://purl.org/dc/dcmityp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409053c0-fa1f-4e4a-b1c6-5ca7cf39c25b"/>
    <ds:schemaRef ds:uri="3c740ce1-474f-4fb6-aa3e-b262990714c5"/>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BBAE604-7D10-4570-9D05-E804B3095870}">
  <ds:schemaRefs>
    <ds:schemaRef ds:uri="http://schemas.microsoft.com/sharepoint/v3/contenttype/forms"/>
  </ds:schemaRefs>
</ds:datastoreItem>
</file>

<file path=customXml/itemProps3.xml><?xml version="1.0" encoding="utf-8"?>
<ds:datastoreItem xmlns:ds="http://schemas.openxmlformats.org/officeDocument/2006/customXml" ds:itemID="{BD0ECCA7-7F00-42F9-8C88-CB4B28EF19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740ce1-474f-4fb6-aa3e-b262990714c5"/>
    <ds:schemaRef ds:uri="409053c0-fa1f-4e4a-b1c6-5ca7cf39c2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1605</TotalTime>
  <Words>1947</Words>
  <Application>Microsoft Macintosh PowerPoint</Application>
  <PresentationFormat>Widescreen</PresentationFormat>
  <Paragraphs>143</Paragraphs>
  <Slides>33</Slides>
  <Notes>12</Notes>
  <HiddenSlides>0</HiddenSlides>
  <MMClips>1</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33</vt:i4>
      </vt:variant>
    </vt:vector>
  </HeadingPairs>
  <TitlesOfParts>
    <vt:vector size="44" baseType="lpstr">
      <vt:lpstr>Arial</vt:lpstr>
      <vt:lpstr>Calibri</vt:lpstr>
      <vt:lpstr>Calibri Light</vt:lpstr>
      <vt:lpstr>Helvetica</vt:lpstr>
      <vt:lpstr>Montserrat</vt:lpstr>
      <vt:lpstr>Montserrat SemiBold</vt:lpstr>
      <vt:lpstr>Times</vt:lpstr>
      <vt:lpstr>Times New Roman</vt:lpstr>
      <vt:lpstr>Wingdings 3</vt:lpstr>
      <vt:lpstr>Office Theme</vt:lpstr>
      <vt:lpstr>1_Office Theme</vt:lpstr>
      <vt:lpstr>Equity and Play</vt:lpstr>
      <vt:lpstr>Gameplan</vt:lpstr>
      <vt:lpstr>Play Kit</vt:lpstr>
      <vt:lpstr>Playful Opener: Profiles in Playfulness</vt:lpstr>
      <vt:lpstr>Play </vt:lpstr>
      <vt:lpstr>Implicit Bias in preschool (Gilliam et al)</vt:lpstr>
      <vt:lpstr>Do early educators expect boys, Blacks, and Black boys to misbehave? </vt:lpstr>
      <vt:lpstr>What can we do to make our classrooms more playful and more just?</vt:lpstr>
      <vt:lpstr>Example:  Using our Powers for Good: Considering Issues of Ownership, Power, and the Sharing of Community Resources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Want to learn more about anti-bias education? Watch the film here</vt:lpstr>
      <vt:lpstr>Thought Museum</vt:lpstr>
      <vt:lpstr>RECESS</vt:lpstr>
      <vt:lpstr>What can we do to make our classrooms both playful and just?</vt:lpstr>
      <vt:lpstr>PowerPoint Presentation</vt:lpstr>
      <vt:lpstr>PowerPoint Presentation</vt:lpstr>
      <vt:lpstr>PowerPoint Presentation</vt:lpstr>
      <vt:lpstr>PowerPoint Presentation</vt:lpstr>
      <vt:lpstr>Getting to know your learners</vt:lpstr>
      <vt:lpstr>PowerPoint Presentation</vt:lpstr>
      <vt:lpstr>“Because play is spontaneous, fluid, and infinitely malleable, it can accommodate many cultural themes.  Moreover, it has the potential to break down the distinction between insiders and outsiders, to equalize relationships, and encourage children to risk playing new roles.” (Ramsey, 2015)</vt:lpstr>
      <vt:lpstr>I used to think…   Now I think….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Equity and Play</dc:title>
  <dc:creator>Baker, Megina A</dc:creator>
  <cp:lastModifiedBy>Riecken, Matthew Christ</cp:lastModifiedBy>
  <cp:revision>22</cp:revision>
  <cp:lastPrinted>2021-04-06T11:59:11Z</cp:lastPrinted>
  <dcterms:created xsi:type="dcterms:W3CDTF">2020-09-16T11:32:02Z</dcterms:created>
  <dcterms:modified xsi:type="dcterms:W3CDTF">2023-03-07T18:40:32Z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0x01010012739F5E6E4C5F4BB3E6FA07C9D2F146</vt:lpwstr>
  </property>
  <property fmtid="{D5CDD505-2E9C-101B-9397-08002B2CF9AE}" pid="3" name="MediaServiceImageTags">
    <vt:lpwstr/>
  </property>
</Properties>
</file>